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1" r:id="rId2"/>
  </p:sldMasterIdLst>
  <p:notesMasterIdLst>
    <p:notesMasterId r:id="rId37"/>
  </p:notesMasterIdLst>
  <p:sldIdLst>
    <p:sldId id="262" r:id="rId3"/>
    <p:sldId id="1037" r:id="rId4"/>
    <p:sldId id="1061" r:id="rId5"/>
    <p:sldId id="1065" r:id="rId6"/>
    <p:sldId id="1064" r:id="rId7"/>
    <p:sldId id="1063" r:id="rId8"/>
    <p:sldId id="1066" r:id="rId9"/>
    <p:sldId id="1062" r:id="rId10"/>
    <p:sldId id="1058" r:id="rId11"/>
    <p:sldId id="1060" r:id="rId12"/>
    <p:sldId id="1067" r:id="rId13"/>
    <p:sldId id="1059" r:id="rId14"/>
    <p:sldId id="1057" r:id="rId15"/>
    <p:sldId id="1054" r:id="rId16"/>
    <p:sldId id="1056" r:id="rId17"/>
    <p:sldId id="1055" r:id="rId18"/>
    <p:sldId id="1068" r:id="rId19"/>
    <p:sldId id="1051" r:id="rId20"/>
    <p:sldId id="1053" r:id="rId21"/>
    <p:sldId id="1052" r:id="rId22"/>
    <p:sldId id="1050" r:id="rId23"/>
    <p:sldId id="1049" r:id="rId24"/>
    <p:sldId id="1042" r:id="rId25"/>
    <p:sldId id="1048" r:id="rId26"/>
    <p:sldId id="1047" r:id="rId27"/>
    <p:sldId id="1046" r:id="rId28"/>
    <p:sldId id="1045" r:id="rId29"/>
    <p:sldId id="1044" r:id="rId30"/>
    <p:sldId id="1039" r:id="rId31"/>
    <p:sldId id="1038" r:id="rId32"/>
    <p:sldId id="1040" r:id="rId33"/>
    <p:sldId id="1041" r:id="rId34"/>
    <p:sldId id="1069" r:id="rId35"/>
    <p:sldId id="1070" r:id="rId36"/>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0" autoAdjust="0"/>
    <p:restoredTop sz="49192" autoAdjust="0"/>
  </p:normalViewPr>
  <p:slideViewPr>
    <p:cSldViewPr snapToGrid="0" snapToObjects="1">
      <p:cViewPr varScale="1">
        <p:scale>
          <a:sx n="33" d="100"/>
          <a:sy n="33" d="100"/>
        </p:scale>
        <p:origin x="2256" y="2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95" d="100"/>
          <a:sy n="95" d="100"/>
        </p:scale>
        <p:origin x="2512"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BEB1C76C-E7F6-144F-83F7-4BBA30215E2C}" type="datetimeFigureOut">
              <a:rPr lang="fr-FR" smtClean="0"/>
              <a:t>27/01/2021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89CCC-5FC6-F141-82E1-CC45A867ECCD}" type="slidenum">
              <a:rPr lang="fr-FR" smtClean="0"/>
              <a:t>‹N°›</a:t>
            </a:fld>
            <a:endParaRPr lang="fr-FR"/>
          </a:p>
        </p:txBody>
      </p:sp>
    </p:spTree>
    <p:extLst>
      <p:ext uri="{BB962C8B-B14F-4D97-AF65-F5344CB8AC3E}">
        <p14:creationId xmlns:p14="http://schemas.microsoft.com/office/powerpoint/2010/main" val="34834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b="1" dirty="0" smtClean="0"/>
              <a:t>Diapo 1. Titre</a:t>
            </a:r>
          </a:p>
          <a:p>
            <a:endParaRPr lang="fr-FR" b="1" dirty="0" smtClean="0"/>
          </a:p>
          <a:p>
            <a:r>
              <a:rPr lang="fr-FR" b="0" dirty="0" smtClean="0"/>
              <a:t>Nous</a:t>
            </a:r>
            <a:r>
              <a:rPr lang="fr-FR" b="0" baseline="0" dirty="0" smtClean="0"/>
              <a:t> allons voir plus en profondeur les différentes formes de la malnutrition. </a:t>
            </a:r>
          </a:p>
          <a:p>
            <a:endParaRPr lang="fr-FR" b="0" baseline="0" dirty="0" smtClean="0"/>
          </a:p>
          <a:p>
            <a:r>
              <a:rPr lang="fr-FR" b="1" baseline="0" dirty="0" smtClean="0"/>
              <a:t>10 secondes</a:t>
            </a:r>
            <a:r>
              <a:rPr lang="fr-FR" b="0" baseline="0" dirty="0" smtClean="0"/>
              <a:t>.</a:t>
            </a:r>
          </a:p>
          <a:p>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17004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10. le Kwashiorkor</a:t>
            </a:r>
            <a:endParaRPr lang="x-none" dirty="0" smtClean="0"/>
          </a:p>
          <a:p>
            <a:endParaRPr lang="fr-FR" dirty="0" smtClean="0"/>
          </a:p>
          <a:p>
            <a:r>
              <a:rPr lang="fr-FR" sz="1200" b="1" kern="1200" dirty="0" smtClean="0">
                <a:solidFill>
                  <a:schemeClr val="tx1"/>
                </a:solidFill>
                <a:effectLst/>
                <a:latin typeface="+mn-lt"/>
                <a:ea typeface="+mn-ea"/>
                <a:cs typeface="+mn-cs"/>
              </a:rPr>
              <a:t>Le Kwashiorkor</a:t>
            </a:r>
            <a:r>
              <a:rPr lang="fr-FR" sz="1200" kern="1200" dirty="0" smtClean="0">
                <a:solidFill>
                  <a:schemeClr val="tx1"/>
                </a:solidFill>
                <a:effectLst/>
                <a:latin typeface="+mn-lt"/>
                <a:ea typeface="+mn-ea"/>
                <a:cs typeface="+mn-cs"/>
              </a:rPr>
              <a:t> est une forme de malnutrition aiguë sévère qui se manifeste par des œdèmes bilatéraux et en godet. L’enfant n’apparait pas forcément dénutri parce que son corps s’enfle par la présence des œdèmes. L’excès d’eau retenue par le corps augmente le poids de l’enfant, à tel point qu’il peut atteindre les limites normales. </a:t>
            </a:r>
          </a:p>
          <a:p>
            <a:r>
              <a:rPr lang="fr-FR" sz="1200" kern="1200" dirty="0" smtClean="0">
                <a:solidFill>
                  <a:schemeClr val="tx1"/>
                </a:solidFill>
                <a:effectLst/>
                <a:latin typeface="+mn-lt"/>
                <a:ea typeface="+mn-ea"/>
                <a:cs typeface="+mn-cs"/>
              </a:rPr>
              <a:t>Dans sa forme la plus sévère, le Kwashiorkor se manifeste par une peau extrêmement fine et brillante, des lésions cutanées, des cheveux décolorés, une stéatose hépatique (foie gras) et une apathie.</a:t>
            </a:r>
            <a:endParaRPr lang="en-GB"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La physiopathologie du Kwashiorkor </a:t>
            </a:r>
            <a:r>
              <a:rPr lang="fr-FR" sz="1200" kern="1200" dirty="0" smtClean="0">
                <a:solidFill>
                  <a:schemeClr val="tx1"/>
                </a:solidFill>
                <a:effectLst/>
                <a:latin typeface="+mn-lt"/>
                <a:ea typeface="+mn-ea"/>
                <a:cs typeface="+mn-cs"/>
              </a:rPr>
              <a:t>est moins connue que celle du marasme</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ses causes sont à l'étude. Il s’agit entre autres des carences en antioxydants (la cause la plus probable) et altération du métabolisme de certains nutriments rares (vanadium, sélénium, soufre)</a:t>
            </a:r>
            <a:r>
              <a:rPr lang="fr-FR"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fr-FR"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 kwashiorkor-marasme </a:t>
            </a:r>
            <a:r>
              <a:rPr lang="fr-FR" sz="1200" kern="1200" dirty="0" smtClean="0">
                <a:solidFill>
                  <a:schemeClr val="tx1"/>
                </a:solidFill>
                <a:effectLst/>
                <a:latin typeface="+mn-lt"/>
                <a:ea typeface="+mn-ea"/>
                <a:cs typeface="+mn-cs"/>
              </a:rPr>
              <a:t>combine les deux formes de malnutrition aigüe sévère. Il se manifeste par une émaciation sévère ou modérée et un œdème bilatéral en godet (le plus souvent au niveau des pieds et des jambes).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1 minute</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14042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11. Retard de la croissance</a:t>
            </a:r>
          </a:p>
          <a:p>
            <a:endParaRPr lang="x-none" b="1" dirty="0" smtClean="0"/>
          </a:p>
          <a:p>
            <a:r>
              <a:rPr lang="fr-FR" dirty="0" smtClean="0"/>
              <a:t>Le retard</a:t>
            </a:r>
            <a:r>
              <a:rPr lang="fr-FR" baseline="0" dirty="0" smtClean="0"/>
              <a:t> de croissance </a:t>
            </a:r>
            <a:r>
              <a:rPr lang="fr-FR" dirty="0" smtClean="0"/>
              <a:t>affecte </a:t>
            </a:r>
            <a:r>
              <a:rPr lang="fr-FR" b="1" dirty="0" smtClean="0"/>
              <a:t>la croissance en (hauteur) de manière linéaire</a:t>
            </a:r>
            <a:r>
              <a:rPr lang="fr-FR" dirty="0" smtClean="0"/>
              <a:t>. Il se manifeste principalement par l'incapacité à exécuter le potentiel génétique de croissance et de développement, aussi bien physique que mental. C’est le résultat des effets combinés d'une mauvaise nutrition associée à des processus infectieux fréquents et à des épisodes de malnutrition aigüe. </a:t>
            </a:r>
          </a:p>
          <a:p>
            <a:endParaRPr lang="fr-FR" dirty="0" smtClean="0"/>
          </a:p>
          <a:p>
            <a:r>
              <a:rPr lang="fr-FR" dirty="0" smtClean="0"/>
              <a:t>Les enfants atteint de retard de croissance en taille présentent des capacités cognitives et intellectuelles réduites ainsi qu’une capacité de travail également réduite à l'âge adulte. Il existe également</a:t>
            </a:r>
            <a:r>
              <a:rPr lang="fr-FR" baseline="0" dirty="0" smtClean="0"/>
              <a:t> une p</a:t>
            </a:r>
            <a:r>
              <a:rPr lang="fr-FR" dirty="0" smtClean="0"/>
              <a:t>robabilité accrue de développer des maladies non transmissibles (maladies cardiaques, rénales, diabète, etc.) à l'âge adulte.</a:t>
            </a:r>
          </a:p>
          <a:p>
            <a:endParaRPr lang="x-none" dirty="0" smtClean="0"/>
          </a:p>
          <a:p>
            <a:r>
              <a:rPr lang="fr-FR" dirty="0" smtClean="0"/>
              <a:t>Il peut </a:t>
            </a:r>
            <a:r>
              <a:rPr lang="fr-FR" b="1" dirty="0" smtClean="0"/>
              <a:t>commencer déjà</a:t>
            </a:r>
            <a:r>
              <a:rPr lang="fr-FR" b="1" baseline="0" dirty="0" smtClean="0"/>
              <a:t> a l’état de fœtus </a:t>
            </a:r>
            <a:r>
              <a:rPr lang="fr-FR" baseline="0" dirty="0" smtClean="0"/>
              <a:t>durant la grossesse</a:t>
            </a:r>
            <a:r>
              <a:rPr lang="fr-FR" dirty="0" smtClean="0"/>
              <a:t> (</a:t>
            </a:r>
            <a:r>
              <a:rPr lang="fr-FR" b="1" dirty="0" smtClean="0"/>
              <a:t>croissance intra-utérine médiocre</a:t>
            </a:r>
            <a:r>
              <a:rPr lang="fr-FR" dirty="0" smtClean="0"/>
              <a:t>) et se poursuivre pendant la petite enfance</a:t>
            </a:r>
            <a:r>
              <a:rPr lang="fr-FR" baseline="0" dirty="0" smtClean="0"/>
              <a:t> </a:t>
            </a:r>
            <a:r>
              <a:rPr lang="fr-FR" dirty="0" smtClean="0"/>
              <a:t>et il existe une possibilité limitée de</a:t>
            </a:r>
            <a:r>
              <a:rPr lang="fr-FR" baseline="0" dirty="0" smtClean="0"/>
              <a:t> récupération uniqueme</a:t>
            </a:r>
            <a:r>
              <a:rPr lang="fr-FR" dirty="0" smtClean="0"/>
              <a:t>nt avant l'âge de 2 ans. </a:t>
            </a:r>
          </a:p>
          <a:p>
            <a:endParaRPr lang="fr-FR" dirty="0" smtClean="0"/>
          </a:p>
          <a:p>
            <a:r>
              <a:rPr lang="fr-FR" b="1" dirty="0" smtClean="0"/>
              <a:t>50 secondes</a:t>
            </a:r>
            <a:r>
              <a:rPr lang="fr-FR" dirty="0" smtClean="0"/>
              <a:t>.</a:t>
            </a: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73285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12.</a:t>
            </a:r>
            <a:r>
              <a:rPr lang="fr-FR" b="1" baseline="0" dirty="0" smtClean="0"/>
              <a:t> L</a:t>
            </a:r>
            <a:r>
              <a:rPr lang="fr-FR" b="1" dirty="0" smtClean="0"/>
              <a:t>’Insuffisance pondérale </a:t>
            </a:r>
          </a:p>
          <a:p>
            <a:endParaRPr lang="fr-FR"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L’insuffisance pondérale est une forme composite de sous-nutrition comprenant des éléments de retard de croissance et d’émaciation. Cet indice est couramment utilisé pour la surveillance de l’état de croissance a l’échelle individuelle et son amélioration. Il est également utilisé dans les programmes de santé et de nutrition pour les enfants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dans le but de traiter et de prévenir la malnutrition.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30 secondes</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56771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13. Liens</a:t>
            </a:r>
            <a:r>
              <a:rPr lang="fr-FR" sz="1200" b="1" kern="1200" baseline="0" dirty="0" smtClean="0">
                <a:solidFill>
                  <a:schemeClr val="tx1"/>
                </a:solidFill>
                <a:effectLst/>
                <a:latin typeface="+mn-lt"/>
                <a:ea typeface="+mn-ea"/>
                <a:cs typeface="+mn-cs"/>
              </a:rPr>
              <a:t> entre émaciation et retard de croissance</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Partagent des facteurs de risque communs : </a:t>
            </a:r>
            <a:r>
              <a:rPr lang="fr-FR" sz="1200" kern="1200" dirty="0" smtClean="0">
                <a:solidFill>
                  <a:schemeClr val="tx1"/>
                </a:solidFill>
                <a:effectLst/>
                <a:latin typeface="+mn-lt"/>
                <a:ea typeface="+mn-ea"/>
                <a:cs typeface="+mn-cs"/>
              </a:rPr>
              <a:t>Une proportion importante (20% à 30%) de l'émaciation et du retard de croissance a son origine in utero, ce qui souligne l'importance de la nutrition maternelle avant et pendant la grossesse pour la prévention de l'émaciation et du retard de croissance. Cela souligne également l'importance de prendre en compte ensemble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ces deux formes de malnutrition et de savoir comment les traiter au mieux dès la naissance.</a:t>
            </a:r>
          </a:p>
          <a:p>
            <a:endParaRPr lang="x-none" sz="1200" kern="1200" dirty="0" smtClean="0">
              <a:solidFill>
                <a:schemeClr val="tx1"/>
              </a:solidFill>
              <a:effectLst/>
              <a:latin typeface="+mn-lt"/>
              <a:ea typeface="+mn-ea"/>
              <a:cs typeface="+mn-cs"/>
            </a:endParaRPr>
          </a:p>
          <a:p>
            <a:r>
              <a:rPr lang="fr-FR" sz="1200" b="1" kern="1200" baseline="0" dirty="0" smtClean="0">
                <a:solidFill>
                  <a:schemeClr val="tx1"/>
                </a:solidFill>
                <a:effectLst/>
                <a:latin typeface="+mn-lt"/>
                <a:ea typeface="+mn-ea"/>
                <a:cs typeface="+mn-cs"/>
              </a:rPr>
              <a:t>L’émaciation et le retard de croissance s</a:t>
            </a:r>
            <a:r>
              <a:rPr lang="fr-FR" sz="1200" b="1" i="1" kern="1200" dirty="0" smtClean="0">
                <a:solidFill>
                  <a:schemeClr val="tx1"/>
                </a:solidFill>
                <a:effectLst/>
                <a:latin typeface="+mn-lt"/>
                <a:ea typeface="+mn-ea"/>
                <a:cs typeface="+mn-cs"/>
              </a:rPr>
              <a:t>ont tous deux importants dans tous les contextes. </a:t>
            </a:r>
            <a:r>
              <a:rPr lang="fr-FR" sz="1200" kern="1200" dirty="0" smtClean="0">
                <a:solidFill>
                  <a:schemeClr val="tx1"/>
                </a:solidFill>
                <a:effectLst/>
                <a:latin typeface="+mn-lt"/>
                <a:ea typeface="+mn-ea"/>
                <a:cs typeface="+mn-cs"/>
              </a:rPr>
              <a:t>Bien que dans les contextes humanitaires, l'accent soit principalement mis sur l’émaciation laissant le retard de croissance au secteur du développement, les deux formes sont présentes dans les deux contextes. </a:t>
            </a:r>
          </a:p>
          <a:p>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L'impact de l’une sur l’autre. </a:t>
            </a:r>
            <a:r>
              <a:rPr lang="fr-FR" sz="1200" b="0" i="0" kern="1200" dirty="0" smtClean="0">
                <a:solidFill>
                  <a:schemeClr val="tx1"/>
                </a:solidFill>
                <a:effectLst/>
                <a:latin typeface="+mn-lt"/>
                <a:ea typeface="+mn-ea"/>
                <a:cs typeface="+mn-cs"/>
              </a:rPr>
              <a:t>I</a:t>
            </a:r>
            <a:r>
              <a:rPr lang="fr-FR" sz="1200" kern="1200" dirty="0" smtClean="0">
                <a:solidFill>
                  <a:schemeClr val="tx1"/>
                </a:solidFill>
                <a:effectLst/>
                <a:latin typeface="+mn-lt"/>
                <a:ea typeface="+mn-ea"/>
                <a:cs typeface="+mn-cs"/>
              </a:rPr>
              <a:t>l y a de plus en plus de preuves qu'un enfant en état émacié est plus susceptible de souffrir d'un retard de croissance. Il a été constaté que des périodes d'émaciation ou de fluctuation de poids augmentent le risque de retard de croissance. D'autres recherches indiquent également que pendant la période de traitement de la malnutrition aiguë, la croissance en taille d'un enfant ralentit jusqu'à ce que son poids ait récupéré : le corps s'adapte à une prise de poids inadéquate en ralentissant la croissance en taille. Ceci est important car souligne le rôle que la prévention et le traitement de l'émaciation peuvent jouer dans la promotion de la croissance en taille chez les enfants.</a:t>
            </a:r>
          </a:p>
          <a:p>
            <a:endParaRPr lang="x-none" sz="1200" kern="1200" dirty="0" smtClean="0">
              <a:solidFill>
                <a:schemeClr val="tx1"/>
              </a:solidFill>
              <a:effectLst/>
              <a:latin typeface="+mn-lt"/>
              <a:ea typeface="+mn-ea"/>
              <a:cs typeface="+mn-cs"/>
            </a:endParaRPr>
          </a:p>
          <a:p>
            <a:r>
              <a:rPr lang="fr-FR" sz="1200" b="1" i="1" kern="1200" baseline="0" dirty="0" smtClean="0">
                <a:solidFill>
                  <a:schemeClr val="tx1"/>
                </a:solidFill>
                <a:effectLst/>
                <a:latin typeface="+mn-lt"/>
                <a:ea typeface="+mn-ea"/>
                <a:cs typeface="+mn-cs"/>
              </a:rPr>
              <a:t>L’émaciation et le retard de croissance </a:t>
            </a:r>
            <a:r>
              <a:rPr lang="fr-FR" sz="1200" b="1" i="1" kern="1200" dirty="0" smtClean="0">
                <a:solidFill>
                  <a:schemeClr val="tx1"/>
                </a:solidFill>
                <a:effectLst/>
                <a:latin typeface="+mn-lt"/>
                <a:ea typeface="+mn-ea"/>
                <a:cs typeface="+mn-cs"/>
              </a:rPr>
              <a:t>ont des conséquences communes</a:t>
            </a:r>
            <a:r>
              <a:rPr lang="fr-FR" sz="1200" b="1" i="0" kern="1200" dirty="0" smtClean="0">
                <a:solidFill>
                  <a:schemeClr val="tx1"/>
                </a:solidFill>
                <a:effectLst/>
                <a:latin typeface="+mn-lt"/>
                <a:ea typeface="+mn-ea"/>
                <a:cs typeface="+mn-cs"/>
              </a:rPr>
              <a:t>.</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 risque de décès augmente à mesure que l'enfant est plus amaigri et il en va de même pour le retard de croissance (bien que le risque soit moindre). L'émaciation sévère est généralement considérée comme la cause du plus grand de risque de décès (environ 12 fois plus de risques de mourir qu'un enfant non émacié ou souffrant d'un retard de croissance). C’est pourquoi</a:t>
            </a:r>
            <a:r>
              <a:rPr lang="fr-FR" sz="1200" kern="1200" baseline="0" dirty="0" smtClean="0">
                <a:solidFill>
                  <a:schemeClr val="tx1"/>
                </a:solidFill>
                <a:effectLst/>
                <a:latin typeface="+mn-lt"/>
                <a:ea typeface="+mn-ea"/>
                <a:cs typeface="+mn-cs"/>
              </a:rPr>
              <a:t> les directives sur </a:t>
            </a:r>
            <a:r>
              <a:rPr lang="fr-FR" sz="1200" kern="1200" dirty="0" smtClean="0">
                <a:solidFill>
                  <a:schemeClr val="tx1"/>
                </a:solidFill>
                <a:effectLst/>
                <a:latin typeface="+mn-lt"/>
                <a:ea typeface="+mn-ea"/>
                <a:cs typeface="+mn-cs"/>
              </a:rPr>
              <a:t>la prévention du retard de croissance accorde une plus grande attention à l'impact du retard de croissance sur le développement du cerveau et aux pertes économiques.</a:t>
            </a:r>
          </a:p>
          <a:p>
            <a:endParaRPr lang="x-none"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Un grand nombre d'enfants souffrent des deux formes à la fois.</a:t>
            </a:r>
            <a:r>
              <a:rPr lang="fr-FR" sz="1200" b="1" i="1"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Une proportion importante d'enfants de moins de 5 ans souffrent simultanément de malnutrition aiguë et de retard de croissance, avec des pourcentages variables selon les contextes. </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2 minutes et 30 secondes</a:t>
            </a:r>
            <a:r>
              <a:rPr lang="fr-FR" sz="1200" kern="1200" dirty="0" smtClean="0">
                <a:solidFill>
                  <a:schemeClr val="tx1"/>
                </a:solidFill>
                <a:effectLst/>
                <a:latin typeface="+mn-lt"/>
                <a:ea typeface="+mn-ea"/>
                <a:cs typeface="+mn-cs"/>
              </a:rPr>
              <a:t>.</a:t>
            </a:r>
            <a:endParaRPr lang="x-none" sz="120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4128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14. Surnutrition</a:t>
            </a:r>
          </a:p>
          <a:p>
            <a:endParaRPr lang="fr-FR" b="1" dirty="0" smtClean="0"/>
          </a:p>
          <a:p>
            <a:r>
              <a:rPr lang="fr-FR" sz="1200" b="1" i="0" kern="1200" dirty="0" smtClean="0">
                <a:solidFill>
                  <a:schemeClr val="tx1"/>
                </a:solidFill>
                <a:effectLst/>
                <a:latin typeface="+mn-lt"/>
                <a:ea typeface="+mn-ea"/>
                <a:cs typeface="+mn-cs"/>
              </a:rPr>
              <a:t>La surnutrition </a:t>
            </a:r>
            <a:r>
              <a:rPr lang="fr-FR" sz="1200" kern="1200" dirty="0" smtClean="0">
                <a:solidFill>
                  <a:schemeClr val="tx1"/>
                </a:solidFill>
                <a:effectLst/>
                <a:latin typeface="+mn-lt"/>
                <a:ea typeface="+mn-ea"/>
                <a:cs typeface="+mn-cs"/>
              </a:rPr>
              <a:t>est le reflet d’un statut nutritionnel déséquilibré suite à un excès d’alimentation dense en énergie et à une dépense énergétique insuffisante.</a:t>
            </a:r>
          </a:p>
          <a:p>
            <a:endParaRPr lang="en-GB"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Le surpoids</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est l</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excès de masse graisseuse qui n’est pas recommandable pour une bonne santé. Cette situation est fréquente dans les contextes d’abondance, transition et modes de vie sédentaires.</a:t>
            </a:r>
          </a:p>
          <a:p>
            <a:endParaRPr lang="en-GB"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L’obésité </a:t>
            </a:r>
            <a:r>
              <a:rPr lang="fr-FR" sz="1200" kern="1200" dirty="0" smtClean="0">
                <a:solidFill>
                  <a:schemeClr val="tx1"/>
                </a:solidFill>
                <a:effectLst/>
                <a:latin typeface="+mn-lt"/>
                <a:ea typeface="+mn-ea"/>
                <a:cs typeface="+mn-cs"/>
              </a:rPr>
              <a:t>représente un</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surpoids très marqué et associé à de nombreuses pathologies chroniques liées à l’alimentation comme par exemple le diabète et les maladies cardiovasculaires L’obésité est aussi directement liée à une diminution de l’espérance de vie.</a:t>
            </a:r>
            <a:endParaRPr lang="en-GB" sz="1200" kern="1200" dirty="0" smtClean="0">
              <a:solidFill>
                <a:schemeClr val="tx1"/>
              </a:solidFill>
              <a:effectLst/>
              <a:latin typeface="+mn-lt"/>
              <a:ea typeface="+mn-ea"/>
              <a:cs typeface="+mn-cs"/>
            </a:endParaRPr>
          </a:p>
          <a:p>
            <a:endParaRPr lang="x-non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40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72242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a:t>
            </a:r>
            <a:r>
              <a:rPr lang="fr-FR" b="1" baseline="0" dirty="0" smtClean="0"/>
              <a:t> 15. </a:t>
            </a:r>
            <a:r>
              <a:rPr lang="fr-FR" b="1" dirty="0" smtClean="0"/>
              <a:t>Carences en micronutriments</a:t>
            </a:r>
          </a:p>
          <a:p>
            <a:endParaRPr lang="fr-FR"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a:t>
            </a:r>
            <a:r>
              <a:rPr lang="fr-FR" sz="1200" kern="1200" baseline="0" dirty="0" smtClean="0">
                <a:solidFill>
                  <a:schemeClr val="tx1"/>
                </a:solidFill>
                <a:effectLst/>
                <a:latin typeface="+mn-lt"/>
                <a:ea typeface="+mn-ea"/>
                <a:cs typeface="+mn-cs"/>
              </a:rPr>
              <a:t> c</a:t>
            </a:r>
            <a:r>
              <a:rPr lang="fr-FR" sz="1200" kern="1200" dirty="0" smtClean="0">
                <a:solidFill>
                  <a:schemeClr val="tx1"/>
                </a:solidFill>
                <a:effectLst/>
                <a:latin typeface="+mn-lt"/>
                <a:ea typeface="+mn-ea"/>
                <a:cs typeface="+mn-cs"/>
              </a:rPr>
              <a:t>arences en micronutriments sont causées </a:t>
            </a:r>
            <a:r>
              <a:rPr lang="fr-FR" sz="1200" b="1" kern="1200" dirty="0" smtClean="0">
                <a:solidFill>
                  <a:schemeClr val="tx1"/>
                </a:solidFill>
                <a:effectLst/>
                <a:latin typeface="+mn-lt"/>
                <a:ea typeface="+mn-ea"/>
                <a:cs typeface="+mn-cs"/>
              </a:rPr>
              <a:t>par un apport insuffisant et/ou une assimilation par l'organisme sous-optimale des vitamines ou des minéraux</a:t>
            </a:r>
            <a:r>
              <a:rPr lang="fr-FR" sz="1200" kern="1200" dirty="0" smtClean="0">
                <a:solidFill>
                  <a:schemeClr val="tx1"/>
                </a:solidFill>
                <a:effectLst/>
                <a:latin typeface="+mn-lt"/>
                <a:ea typeface="+mn-ea"/>
                <a:cs typeface="+mn-cs"/>
              </a:rPr>
              <a:t>. Les carences en micronutriments sont souvent invisibles mais elles ont des conséquences graves pour les individus et pour la société. Elles affectent la survie, la santé, le développement et le bien-être des personnes atteintes et de la société en général. </a:t>
            </a:r>
            <a:endParaRPr lang="en-GB" sz="1200" kern="1200" dirty="0" smtClean="0">
              <a:solidFill>
                <a:schemeClr val="tx1"/>
              </a:solidFill>
              <a:effectLst/>
              <a:latin typeface="+mn-lt"/>
              <a:ea typeface="+mn-ea"/>
              <a:cs typeface="+mn-cs"/>
            </a:endParaRPr>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L’OMS classe les déficiences en Zinc, en Fer et en vitamine A et Iode parmi les </a:t>
            </a:r>
            <a:r>
              <a:rPr lang="fr-FR" sz="1200" b="1" kern="1200" dirty="0" smtClean="0">
                <a:solidFill>
                  <a:schemeClr val="tx1"/>
                </a:solidFill>
                <a:effectLst/>
                <a:latin typeface="+mn-lt"/>
                <a:ea typeface="+mn-ea"/>
                <a:cs typeface="+mn-cs"/>
              </a:rPr>
              <a:t>10 premières causes de morbidité </a:t>
            </a:r>
            <a:r>
              <a:rPr lang="fr-FR" sz="1200" b="0" kern="1200" dirty="0" smtClean="0">
                <a:solidFill>
                  <a:schemeClr val="tx1"/>
                </a:solidFill>
                <a:effectLst/>
                <a:latin typeface="+mn-lt"/>
                <a:ea typeface="+mn-ea"/>
                <a:cs typeface="+mn-cs"/>
              </a:rPr>
              <a:t>dans</a:t>
            </a:r>
            <a:r>
              <a:rPr lang="fr-FR" sz="1200" kern="1200" dirty="0" smtClean="0">
                <a:solidFill>
                  <a:schemeClr val="tx1"/>
                </a:solidFill>
                <a:effectLst/>
                <a:latin typeface="+mn-lt"/>
                <a:ea typeface="+mn-ea"/>
                <a:cs typeface="+mn-cs"/>
              </a:rPr>
              <a:t> les pays en voie de développement. La série </a:t>
            </a:r>
            <a:r>
              <a:rPr lang="fr-FR" sz="1200" i="1" kern="1200" dirty="0" smtClean="0">
                <a:solidFill>
                  <a:schemeClr val="tx1"/>
                </a:solidFill>
                <a:effectLst/>
                <a:latin typeface="+mn-lt"/>
                <a:ea typeface="+mn-ea"/>
                <a:cs typeface="+mn-cs"/>
              </a:rPr>
              <a:t>The Lancet </a:t>
            </a:r>
            <a:r>
              <a:rPr lang="fr-FR" sz="1200" kern="1200" dirty="0" smtClean="0">
                <a:solidFill>
                  <a:schemeClr val="tx1"/>
                </a:solidFill>
                <a:effectLst/>
                <a:latin typeface="+mn-lt"/>
                <a:ea typeface="+mn-ea"/>
                <a:cs typeface="+mn-cs"/>
              </a:rPr>
              <a:t>sur la dénutrition des femmes et des enfants (2008) rapporte que les carences en vitamine A et en Zinc sont responsables de 0,6 à 0,4 million de décès d'enfants par an et que la carence en fer représente un risque de mortalité maternelle (115 000 mères par an) estimé a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1 minute</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x-none" b="1"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368244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16.</a:t>
            </a:r>
            <a:r>
              <a:rPr lang="fr-FR" b="1" baseline="0" dirty="0" smtClean="0"/>
              <a:t> </a:t>
            </a:r>
            <a:r>
              <a:rPr lang="fr-FR" b="1" dirty="0" smtClean="0"/>
              <a:t> Types de carences en micronutriments</a:t>
            </a:r>
          </a:p>
          <a:p>
            <a:endParaRPr lang="fr-FR" b="1" dirty="0" smtClean="0"/>
          </a:p>
          <a:p>
            <a:r>
              <a:rPr lang="fr-FR" sz="1200" kern="1200" dirty="0" smtClean="0">
                <a:solidFill>
                  <a:schemeClr val="tx1"/>
                </a:solidFill>
                <a:effectLst/>
                <a:latin typeface="+mn-lt"/>
                <a:ea typeface="+mn-ea"/>
                <a:cs typeface="+mn-cs"/>
              </a:rPr>
              <a:t>Les maladies les plus courantes par carences en micronutriments sont :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en vitamine A </a:t>
            </a:r>
            <a:r>
              <a:rPr lang="fr-FR" sz="1200" kern="1200" dirty="0" smtClean="0">
                <a:solidFill>
                  <a:schemeClr val="tx1"/>
                </a:solidFill>
                <a:effectLst/>
                <a:latin typeface="+mn-lt"/>
                <a:ea typeface="+mn-ea"/>
                <a:cs typeface="+mn-cs"/>
              </a:rPr>
              <a:t>provoque la xérophtalmie qui affecte les yeux et entraine la cécité chez les enfants;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en thiamine (vitamine B1) </a:t>
            </a:r>
            <a:r>
              <a:rPr lang="fr-FR" sz="1200" kern="1200" dirty="0" smtClean="0">
                <a:solidFill>
                  <a:schemeClr val="tx1"/>
                </a:solidFill>
                <a:effectLst/>
                <a:latin typeface="+mn-lt"/>
                <a:ea typeface="+mn-ea"/>
                <a:cs typeface="+mn-cs"/>
              </a:rPr>
              <a:t>entraîne le béribéri;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en riboflavine (vitamine B2) </a:t>
            </a:r>
            <a:r>
              <a:rPr lang="fr-FR" sz="1200" kern="1200" dirty="0" smtClean="0">
                <a:solidFill>
                  <a:schemeClr val="tx1"/>
                </a:solidFill>
                <a:effectLst/>
                <a:latin typeface="+mn-lt"/>
                <a:ea typeface="+mn-ea"/>
                <a:cs typeface="+mn-cs"/>
              </a:rPr>
              <a:t>conduit à l'</a:t>
            </a:r>
            <a:r>
              <a:rPr lang="fr-FR" sz="1200" kern="1200" dirty="0" err="1" smtClean="0">
                <a:solidFill>
                  <a:schemeClr val="tx1"/>
                </a:solidFill>
                <a:effectLst/>
                <a:latin typeface="+mn-lt"/>
                <a:ea typeface="+mn-ea"/>
                <a:cs typeface="+mn-cs"/>
              </a:rPr>
              <a:t>ariboflavinose</a:t>
            </a:r>
            <a:r>
              <a:rPr lang="fr-FR" sz="1200" kern="1200" dirty="0" smtClean="0">
                <a:solidFill>
                  <a:schemeClr val="tx1"/>
                </a:solidFill>
                <a:effectLst/>
                <a:latin typeface="+mn-lt"/>
                <a:ea typeface="+mn-ea"/>
                <a:cs typeface="+mn-cs"/>
              </a:rPr>
              <a:t>, une maladie carentielle caractérisée par une stomatite angulaire;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en niacine (vitamine B3) </a:t>
            </a:r>
            <a:r>
              <a:rPr lang="fr-FR" sz="1200" kern="1200" dirty="0" smtClean="0">
                <a:solidFill>
                  <a:schemeClr val="tx1"/>
                </a:solidFill>
                <a:effectLst/>
                <a:latin typeface="+mn-lt"/>
                <a:ea typeface="+mn-ea"/>
                <a:cs typeface="+mn-cs"/>
              </a:rPr>
              <a:t>entraîne la pellagre, également appelée la maladie des 3D : dermatite, diarrhée et démence;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clinique en vitamine C </a:t>
            </a:r>
            <a:r>
              <a:rPr lang="fr-FR" sz="1200" kern="1200" dirty="0" smtClean="0">
                <a:solidFill>
                  <a:schemeClr val="tx1"/>
                </a:solidFill>
                <a:effectLst/>
                <a:latin typeface="+mn-lt"/>
                <a:ea typeface="+mn-ea"/>
                <a:cs typeface="+mn-cs"/>
              </a:rPr>
              <a:t>entraîne le scorbut;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en vitamine D </a:t>
            </a:r>
            <a:r>
              <a:rPr lang="fr-FR" sz="1200" kern="1200" dirty="0" smtClean="0">
                <a:solidFill>
                  <a:schemeClr val="tx1"/>
                </a:solidFill>
                <a:effectLst/>
                <a:latin typeface="+mn-lt"/>
                <a:ea typeface="+mn-ea"/>
                <a:cs typeface="+mn-cs"/>
              </a:rPr>
              <a:t>entraîne le rachitisme, une maladie carentielle qui touche les jeunes enfants;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Le manque de fer </a:t>
            </a:r>
            <a:r>
              <a:rPr lang="fr-FR" sz="1200" kern="1200" dirty="0" smtClean="0">
                <a:solidFill>
                  <a:schemeClr val="tx1"/>
                </a:solidFill>
                <a:effectLst/>
                <a:latin typeface="+mn-lt"/>
                <a:ea typeface="+mn-ea"/>
                <a:cs typeface="+mn-cs"/>
              </a:rPr>
              <a:t>finit par provoquer une anémie ferriprive;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en iode </a:t>
            </a:r>
            <a:r>
              <a:rPr lang="fr-FR" sz="1200" kern="1200" dirty="0" smtClean="0">
                <a:solidFill>
                  <a:schemeClr val="tx1"/>
                </a:solidFill>
                <a:effectLst/>
                <a:latin typeface="+mn-lt"/>
                <a:ea typeface="+mn-ea"/>
                <a:cs typeface="+mn-cs"/>
              </a:rPr>
              <a:t>provoque toute une série d'anomalies, dont le goitre et le crétinisme qui se manifestent chez les des femmes souffrant d'une carence iodée grave;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dirty="0" smtClean="0">
                <a:solidFill>
                  <a:schemeClr val="tx1"/>
                </a:solidFill>
                <a:effectLst/>
                <a:latin typeface="+mn-lt"/>
                <a:ea typeface="+mn-ea"/>
                <a:cs typeface="+mn-cs"/>
              </a:rPr>
              <a:t>La carence en zinc</a:t>
            </a:r>
            <a:r>
              <a:rPr lang="fr-FR" sz="1200" kern="1200" dirty="0" smtClean="0">
                <a:solidFill>
                  <a:schemeClr val="tx1"/>
                </a:solidFill>
                <a:effectLst/>
                <a:latin typeface="+mn-lt"/>
                <a:ea typeface="+mn-ea"/>
                <a:cs typeface="+mn-cs"/>
              </a:rPr>
              <a:t> est associée à des signes non spécifiques tels que le retard de croissance, la diarrhée et les lésions cutanées. </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1 minute et 30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3614579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Diapo 17. Mesures de la</a:t>
            </a:r>
            <a:r>
              <a:rPr lang="fr-FR" b="1" baseline="0" dirty="0" smtClean="0"/>
              <a:t> malnutrition</a:t>
            </a:r>
          </a:p>
          <a:p>
            <a:endParaRPr lang="fr-FR"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Cette partie de la séance doit être déployée avec beaucoup de dynamisme.</a:t>
            </a:r>
            <a:r>
              <a:rPr lang="fr-FR" i="1" baseline="0" dirty="0" smtClean="0"/>
              <a:t> D</a:t>
            </a:r>
            <a:r>
              <a:rPr lang="fr-FR" i="1" dirty="0" smtClean="0"/>
              <a:t>ans la mesure du possible</a:t>
            </a:r>
            <a:r>
              <a:rPr lang="fr-FR" i="1" baseline="0" dirty="0" smtClean="0"/>
              <a:t> avoir les outils </a:t>
            </a:r>
            <a:r>
              <a:rPr lang="fr-FR" i="1" dirty="0" smtClean="0"/>
              <a:t>et faire participer les bénéficiaires en leur faisant faire des pratiques avec les indices, avec de nombreux échanges et interaction dans la salle.</a:t>
            </a:r>
            <a:endParaRPr lang="x-none" i="1" dirty="0" smtClean="0"/>
          </a:p>
          <a:p>
            <a:endParaRPr lang="fr-FR" i="1" dirty="0" smtClean="0"/>
          </a:p>
          <a:p>
            <a:r>
              <a:rPr lang="fr-FR" dirty="0" smtClean="0"/>
              <a:t>Nous</a:t>
            </a:r>
            <a:r>
              <a:rPr lang="fr-FR" baseline="0" dirty="0" smtClean="0"/>
              <a:t> allons vous présenter les outils qui permettent de mesurer la malnutrition </a:t>
            </a:r>
            <a:r>
              <a:rPr lang="fr-FR" dirty="0" smtClean="0"/>
              <a:t>Demander en plénière : </a:t>
            </a:r>
            <a:endParaRPr lang="x-none" dirty="0" smtClean="0"/>
          </a:p>
          <a:p>
            <a:pPr marL="171450" lvl="0" indent="-171450">
              <a:buFont typeface="Arial" panose="020B0604020202020204" pitchFamily="34" charset="0"/>
              <a:buChar char="•"/>
            </a:pPr>
            <a:r>
              <a:rPr lang="fr-FR" dirty="0" smtClean="0"/>
              <a:t>Comment mesure-t-on la malnutrition ? </a:t>
            </a:r>
          </a:p>
          <a:p>
            <a:pPr marL="171450" lvl="0" indent="-171450">
              <a:buFont typeface="Arial" panose="020B0604020202020204" pitchFamily="34" charset="0"/>
              <a:buChar char="•"/>
            </a:pPr>
            <a:r>
              <a:rPr lang="fr-FR" dirty="0" smtClean="0"/>
              <a:t>Comment sait-on que quelqu’un est malnutri ? </a:t>
            </a:r>
            <a:endParaRPr lang="x-none" dirty="0" smtClean="0"/>
          </a:p>
          <a:p>
            <a:pPr marL="171450" lvl="0" indent="-171450">
              <a:buFont typeface="Arial" panose="020B0604020202020204" pitchFamily="34" charset="0"/>
              <a:buChar char="•"/>
            </a:pPr>
            <a:r>
              <a:rPr lang="fr-FR" dirty="0" smtClean="0"/>
              <a:t>Quels paramètres doivent être utilisés  ?</a:t>
            </a:r>
            <a:endParaRPr lang="x-none" dirty="0" smtClean="0"/>
          </a:p>
          <a:p>
            <a:pPr marL="171450" lvl="0" indent="-171450">
              <a:buFont typeface="Arial" panose="020B0604020202020204" pitchFamily="34" charset="0"/>
              <a:buChar char="•"/>
            </a:pPr>
            <a:r>
              <a:rPr lang="fr-FR" dirty="0" smtClean="0"/>
              <a:t>Qu’est-ce que l’anthropométrie ?</a:t>
            </a:r>
            <a:endParaRPr lang="x-none" dirty="0" smtClean="0"/>
          </a:p>
          <a:p>
            <a:pPr marL="171450" lvl="0" indent="-171450">
              <a:buFont typeface="Arial" panose="020B0604020202020204" pitchFamily="34" charset="0"/>
              <a:buChar char="•"/>
            </a:pPr>
            <a:r>
              <a:rPr lang="fr-FR" dirty="0" smtClean="0"/>
              <a:t>Quels sont les signes et symptômes cliniques de la malnutrition ?  </a:t>
            </a:r>
          </a:p>
          <a:p>
            <a:pPr marL="171450" lvl="0" indent="-171450">
              <a:buFont typeface="Arial" panose="020B0604020202020204" pitchFamily="34" charset="0"/>
              <a:buChar char="•"/>
            </a:pPr>
            <a:endParaRPr lang="fr-FR" dirty="0" smtClean="0"/>
          </a:p>
          <a:p>
            <a:pPr marL="0" lvl="0" indent="0">
              <a:buFont typeface="Arial" panose="020B0604020202020204" pitchFamily="34" charset="0"/>
              <a:buNone/>
            </a:pPr>
            <a:r>
              <a:rPr lang="fr-FR" b="1" dirty="0" smtClean="0"/>
              <a:t>2</a:t>
            </a:r>
            <a:r>
              <a:rPr lang="fr-FR" b="1" baseline="0" dirty="0" smtClean="0"/>
              <a:t> minutes</a:t>
            </a:r>
            <a:r>
              <a:rPr lang="fr-FR" baseline="0" dirty="0" smtClean="0"/>
              <a:t>. </a:t>
            </a:r>
            <a:endParaRPr lang="x-none"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4989CCC-5FC6-F141-82E1-CC45A867ECCD}" type="slidenum">
              <a:rPr lang="fr-FR" smtClean="0"/>
              <a:t>17</a:t>
            </a:fld>
            <a:endParaRPr lang="fr-FR"/>
          </a:p>
        </p:txBody>
      </p:sp>
    </p:spTree>
    <p:extLst>
      <p:ext uri="{BB962C8B-B14F-4D97-AF65-F5344CB8AC3E}">
        <p14:creationId xmlns:p14="http://schemas.microsoft.com/office/powerpoint/2010/main" val="186402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18. Anthropométrie et indices</a:t>
            </a:r>
          </a:p>
          <a:p>
            <a:endParaRPr lang="fr-FR" b="1" dirty="0" smtClean="0"/>
          </a:p>
          <a:p>
            <a:r>
              <a:rPr lang="fr-FR" dirty="0" smtClean="0"/>
              <a:t> </a:t>
            </a:r>
            <a:r>
              <a:rPr lang="fr-FR" i="1" dirty="0" smtClean="0"/>
              <a:t>Présenter la diapositive en demandant aux participants à propos des différents mesures.</a:t>
            </a:r>
          </a:p>
          <a:p>
            <a:endParaRPr lang="x-none" i="1" dirty="0" smtClean="0"/>
          </a:p>
          <a:p>
            <a:pPr marL="171450" lvl="0" indent="-171450">
              <a:buFont typeface="Arial" panose="020B0604020202020204" pitchFamily="34" charset="0"/>
              <a:buChar char="•"/>
            </a:pPr>
            <a:r>
              <a:rPr lang="fr-FR" dirty="0" smtClean="0"/>
              <a:t>Quelles sont les mesures corporelles que l’on</a:t>
            </a:r>
            <a:r>
              <a:rPr lang="fr-FR" baseline="0" dirty="0" smtClean="0"/>
              <a:t> utilise (</a:t>
            </a:r>
            <a:r>
              <a:rPr lang="fr-FR" dirty="0" smtClean="0"/>
              <a:t>Poids ; Taille (ou longueur) ; Périmètre Brachial (PB) ? </a:t>
            </a:r>
            <a:endParaRPr lang="x-none" dirty="0" smtClean="0"/>
          </a:p>
          <a:p>
            <a:pPr marL="171450" lvl="0" indent="-171450">
              <a:buFont typeface="Arial" panose="020B0604020202020204" pitchFamily="34" charset="0"/>
              <a:buChar char="•"/>
            </a:pPr>
            <a:r>
              <a:rPr lang="fr-FR" dirty="0" smtClean="0"/>
              <a:t>Quels</a:t>
            </a:r>
            <a:r>
              <a:rPr lang="fr-FR" baseline="0" dirty="0" smtClean="0"/>
              <a:t> sont l</a:t>
            </a:r>
            <a:r>
              <a:rPr lang="fr-FR" dirty="0" smtClean="0"/>
              <a:t>es paramètres indépendants (Âge et Sexe)</a:t>
            </a:r>
            <a:r>
              <a:rPr lang="fr-FR" baseline="0" dirty="0" smtClean="0"/>
              <a:t> ?</a:t>
            </a:r>
            <a:endParaRPr lang="x-none" dirty="0" smtClean="0"/>
          </a:p>
          <a:p>
            <a:pPr marL="0" lvl="0" indent="0">
              <a:buFont typeface="Arial" panose="020B0604020202020204" pitchFamily="34" charset="0"/>
              <a:buNone/>
            </a:pPr>
            <a:endParaRPr lang="fr-FR" dirty="0" smtClean="0"/>
          </a:p>
          <a:p>
            <a:pPr marL="0" lvl="0" indent="0">
              <a:buFont typeface="Arial" panose="020B0604020202020204" pitchFamily="34" charset="0"/>
              <a:buNone/>
            </a:pPr>
            <a:r>
              <a:rPr lang="fr-FR" dirty="0" smtClean="0"/>
              <a:t>Les signes cliniques sont donc les Œdèmes ou signes des carences en micronutriments.</a:t>
            </a:r>
          </a:p>
          <a:p>
            <a:pPr marL="0" lvl="0" indent="0">
              <a:buFont typeface="Arial" panose="020B0604020202020204" pitchFamily="34" charset="0"/>
              <a:buNone/>
            </a:pPr>
            <a:endParaRPr lang="x-none" dirty="0" smtClean="0"/>
          </a:p>
          <a:p>
            <a:pPr marL="171450" lvl="0" indent="-171450">
              <a:buFont typeface="Arial" panose="020B0604020202020204" pitchFamily="34" charset="0"/>
              <a:buChar char="•"/>
            </a:pPr>
            <a:r>
              <a:rPr lang="fr-FR" dirty="0" smtClean="0"/>
              <a:t>Quels</a:t>
            </a:r>
            <a:r>
              <a:rPr lang="fr-FR" baseline="0" dirty="0" smtClean="0"/>
              <a:t> sont l</a:t>
            </a:r>
            <a:r>
              <a:rPr lang="fr-FR" dirty="0" smtClean="0"/>
              <a:t>es Indices nutritionnels chez l’enfant (Poids-Taille ; Poids – Âge ; Taille – Âge  et PB – Âge)</a:t>
            </a:r>
            <a:r>
              <a:rPr lang="fr-FR" baseline="0" dirty="0" smtClean="0"/>
              <a:t> ?</a:t>
            </a:r>
            <a:endParaRPr lang="fr-FR" dirty="0" smtClean="0"/>
          </a:p>
          <a:p>
            <a:pPr marL="0" lvl="0" indent="0">
              <a:buFont typeface="Arial" panose="020B0604020202020204" pitchFamily="34" charset="0"/>
              <a:buNone/>
            </a:pPr>
            <a:endParaRPr lang="fr-FR" dirty="0" smtClean="0"/>
          </a:p>
          <a:p>
            <a:pPr marL="0" lvl="0" indent="0">
              <a:buFont typeface="Arial" panose="020B0604020202020204" pitchFamily="34" charset="0"/>
              <a:buNone/>
            </a:pPr>
            <a:r>
              <a:rPr lang="fr-FR" dirty="0" smtClean="0"/>
              <a:t>L’Indice nutritionnel</a:t>
            </a:r>
            <a:r>
              <a:rPr lang="fr-FR" baseline="0" dirty="0" smtClean="0"/>
              <a:t> le plus utilisé </a:t>
            </a:r>
            <a:r>
              <a:rPr lang="fr-FR" dirty="0" smtClean="0"/>
              <a:t>chez l’adulte</a:t>
            </a:r>
            <a:r>
              <a:rPr lang="fr-FR" baseline="0" dirty="0" smtClean="0"/>
              <a:t> est l’</a:t>
            </a:r>
            <a:r>
              <a:rPr lang="fr-FR" dirty="0" smtClean="0"/>
              <a:t>Indice de Masse Corporelle (IMC).</a:t>
            </a:r>
          </a:p>
          <a:p>
            <a:pPr marL="0" lvl="0" indent="0">
              <a:buFont typeface="Arial" panose="020B0604020202020204" pitchFamily="34" charset="0"/>
              <a:buNone/>
            </a:pPr>
            <a:endParaRPr lang="fr-FR" dirty="0" smtClean="0"/>
          </a:p>
          <a:p>
            <a:pPr marL="0" lvl="0" indent="0">
              <a:buFont typeface="Arial" panose="020B0604020202020204" pitchFamily="34" charset="0"/>
              <a:buNone/>
            </a:pPr>
            <a:r>
              <a:rPr lang="fr-FR" b="1" dirty="0" smtClean="0"/>
              <a:t>50 secondes</a:t>
            </a:r>
            <a:r>
              <a:rPr lang="fr-FR" dirty="0" smtClean="0"/>
              <a:t>.</a:t>
            </a:r>
            <a:endParaRPr lang="x-none"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75544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19. Outils pour la prise de mesures </a:t>
            </a:r>
          </a:p>
          <a:p>
            <a:endParaRPr lang="x-none" b="1" dirty="0" smtClean="0"/>
          </a:p>
          <a:p>
            <a:r>
              <a:rPr lang="fr-FR" dirty="0" smtClean="0"/>
              <a:t>Si les outils ne sont pas présents pendant</a:t>
            </a:r>
            <a:r>
              <a:rPr lang="fr-FR" baseline="0" dirty="0" smtClean="0"/>
              <a:t> la formation</a:t>
            </a:r>
            <a:r>
              <a:rPr lang="fr-FR" dirty="0" smtClean="0"/>
              <a:t>, montrer les photos et décrire sommairement les techniques de mesures</a:t>
            </a:r>
          </a:p>
          <a:p>
            <a:endParaRPr lang="fr-FR" dirty="0" smtClean="0"/>
          </a:p>
          <a:p>
            <a:r>
              <a:rPr lang="fr-FR" dirty="0" smtClean="0"/>
              <a:t>Une  présentation PPT additionnelle présente les outils et la prise de mesures de façon détaillée. Elle peut être présentée si nécessaire et selon le temps disponible. En tous les cas,</a:t>
            </a:r>
            <a:r>
              <a:rPr lang="fr-FR" baseline="0" dirty="0" smtClean="0"/>
              <a:t> la présentation sera comprise dans le </a:t>
            </a:r>
            <a:r>
              <a:rPr lang="fr-FR" baseline="0" dirty="0" err="1" smtClean="0"/>
              <a:t>toolkit</a:t>
            </a:r>
            <a:r>
              <a:rPr lang="fr-FR" baseline="0" dirty="0" smtClean="0"/>
              <a:t> de formation. </a:t>
            </a:r>
          </a:p>
          <a:p>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45 secondes. </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64731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Diapo</a:t>
            </a:r>
            <a:r>
              <a:rPr lang="fr-FR" b="1" baseline="0" dirty="0" smtClean="0"/>
              <a:t> 2. Objectifs de la Session</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1200" dirty="0" smtClean="0"/>
              <a:t>A la fin de</a:t>
            </a:r>
            <a:r>
              <a:rPr lang="fr-FR" sz="1200" baseline="0" dirty="0" smtClean="0"/>
              <a:t> cette session</a:t>
            </a:r>
            <a:r>
              <a:rPr lang="fr-FR" sz="1200" dirty="0" smtClean="0"/>
              <a:t>, vous serez capables</a:t>
            </a:r>
            <a:r>
              <a:rPr lang="fr-FR" sz="1200" baseline="0" dirty="0" smtClean="0"/>
              <a:t> d</a:t>
            </a:r>
            <a:r>
              <a:rPr lang="fr-FR" sz="1200" dirty="0" smtClean="0"/>
              <a:t>e :</a:t>
            </a:r>
          </a:p>
          <a:p>
            <a:pPr marL="171450" indent="-171450">
              <a:buFont typeface="Arial" panose="020B0604020202020204" pitchFamily="34" charset="0"/>
              <a:buChar char="•"/>
            </a:pPr>
            <a:r>
              <a:rPr lang="fr-FR" sz="1200" dirty="0" smtClean="0"/>
              <a:t>Connaitre les différentes formes de malnutrition;</a:t>
            </a:r>
          </a:p>
          <a:p>
            <a:pPr marL="171450" indent="-171450">
              <a:buFont typeface="Arial" panose="020B0604020202020204" pitchFamily="34" charset="0"/>
              <a:buChar char="•"/>
            </a:pPr>
            <a:r>
              <a:rPr lang="fr-FR" sz="1200" dirty="0" smtClean="0"/>
              <a:t>Et comprendre certains instruments et méthodes de mesure de la malnutrition.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10 secondes</a:t>
            </a:r>
            <a:r>
              <a:rPr lang="fr-FR" sz="1200" b="0"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2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54682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20.</a:t>
            </a:r>
            <a:r>
              <a:rPr lang="fr-FR" b="1" baseline="0" dirty="0" smtClean="0"/>
              <a:t> </a:t>
            </a:r>
            <a:r>
              <a:rPr lang="fr-FR" b="1" dirty="0" smtClean="0"/>
              <a:t>Indices anthropométriques (ou nutritionnels)</a:t>
            </a:r>
          </a:p>
          <a:p>
            <a:endParaRPr lang="x-none" b="1" dirty="0" smtClean="0"/>
          </a:p>
          <a:p>
            <a:pPr lvl="0"/>
            <a:r>
              <a:rPr lang="fr-FR" dirty="0" smtClean="0"/>
              <a:t>Les indices permettent de mettre en rapport deux mesures en les comparant à une population de référence. Son intérêt réside dans la possibilité de réaliser un diagnostic et un traitement.</a:t>
            </a:r>
            <a:endParaRPr lang="x-none" dirty="0" smtClean="0"/>
          </a:p>
          <a:p>
            <a:endParaRPr lang="fr-FR" dirty="0" smtClean="0"/>
          </a:p>
          <a:p>
            <a:r>
              <a:rPr lang="fr-FR" dirty="0" smtClean="0"/>
              <a:t>Il existe différents types d’indices.</a:t>
            </a:r>
            <a:r>
              <a:rPr lang="fr-FR" baseline="0" dirty="0" smtClean="0"/>
              <a:t> </a:t>
            </a:r>
            <a:endParaRPr lang="x-none" dirty="0" smtClean="0"/>
          </a:p>
          <a:p>
            <a:pPr marL="171450" lvl="0" indent="-171450">
              <a:buFont typeface="Arial" panose="020B0604020202020204" pitchFamily="34" charset="0"/>
              <a:buChar char="•"/>
            </a:pPr>
            <a:r>
              <a:rPr lang="fr-FR" dirty="0" smtClean="0"/>
              <a:t>Quels sont ceux que l’on connait?</a:t>
            </a:r>
            <a:endParaRPr lang="x-none" dirty="0" smtClean="0"/>
          </a:p>
          <a:p>
            <a:pPr marL="171450" lvl="0" indent="-171450">
              <a:buFont typeface="Arial" panose="020B0604020202020204" pitchFamily="34" charset="0"/>
              <a:buChar char="•"/>
            </a:pPr>
            <a:r>
              <a:rPr lang="fr-FR" dirty="0" smtClean="0"/>
              <a:t>Comment sont-ils construits ?</a:t>
            </a:r>
            <a:endParaRPr lang="x-none" dirty="0" smtClean="0"/>
          </a:p>
          <a:p>
            <a:pPr marL="171450" lvl="0" indent="-171450">
              <a:buFont typeface="Arial" panose="020B0604020202020204" pitchFamily="34" charset="0"/>
              <a:buChar char="•"/>
            </a:pPr>
            <a:r>
              <a:rPr lang="fr-FR" dirty="0" smtClean="0"/>
              <a:t>Quelles sont les références que l’on doit utiliser ? Les normes de suivi de la croissance OMS 2006</a:t>
            </a:r>
            <a:endParaRPr lang="x-none"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t>Selon l’audience, décrire aussi comment les normes de l’OMS ont été construites et donner plus de détails en statistique avec la diapositive suivante.</a:t>
            </a:r>
            <a:endParaRPr lang="x-none" sz="1050" dirty="0" smtClean="0"/>
          </a:p>
          <a:p>
            <a:endParaRPr lang="fr-FR" b="1" dirty="0" smtClean="0"/>
          </a:p>
          <a:p>
            <a:r>
              <a:rPr lang="fr-FR" b="1" dirty="0" smtClean="0"/>
              <a:t>50 secondes</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717880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smtClean="0"/>
              <a:t>Diapo 21.</a:t>
            </a:r>
            <a:r>
              <a:rPr lang="fr-FR" b="1" i="0" baseline="0" dirty="0" smtClean="0"/>
              <a:t> </a:t>
            </a:r>
            <a:r>
              <a:rPr lang="fr-FR" b="1" i="0" dirty="0" smtClean="0"/>
              <a:t>Expression des indices</a:t>
            </a:r>
          </a:p>
          <a:p>
            <a:endParaRPr lang="fr-FR" i="1" dirty="0" smtClean="0"/>
          </a:p>
          <a:p>
            <a:r>
              <a:rPr lang="fr-FR" i="0" dirty="0" smtClean="0"/>
              <a:t>Les normes de l’OMS ont été construites à</a:t>
            </a:r>
            <a:r>
              <a:rPr lang="fr-FR" i="0" baseline="0" dirty="0" smtClean="0"/>
              <a:t> partir du calcul d’indices de référence sur une population en bonne santé. Tous les enfants de même taille son répartis autour d’un poids médian. </a:t>
            </a:r>
          </a:p>
          <a:p>
            <a:endParaRPr lang="fr-FR" i="0" baseline="0" dirty="0" smtClean="0"/>
          </a:p>
          <a:p>
            <a:r>
              <a:rPr lang="fr-FR" i="0" baseline="0" dirty="0" smtClean="0"/>
              <a:t>Le </a:t>
            </a:r>
            <a:r>
              <a:rPr lang="fr-FR" i="0" dirty="0" smtClean="0"/>
              <a:t>Z-score et </a:t>
            </a:r>
            <a:r>
              <a:rPr lang="fr-CA" i="0" dirty="0" smtClean="0"/>
              <a:t>écart-type permettent</a:t>
            </a:r>
            <a:r>
              <a:rPr lang="fr-CA" i="0" baseline="0" dirty="0" smtClean="0"/>
              <a:t> de</a:t>
            </a:r>
            <a:r>
              <a:rPr lang="fr-CA" i="0" dirty="0" smtClean="0"/>
              <a:t> mesurer la dispersion de </a:t>
            </a:r>
            <a:r>
              <a:rPr lang="fr-FR" i="0" dirty="0" smtClean="0"/>
              <a:t>détails en </a:t>
            </a:r>
            <a:r>
              <a:rPr lang="fr-CA" i="0" dirty="0" smtClean="0"/>
              <a:t>données autour de la moyenne. Plus la distribution des valeurs autour de la médiane est large,</a:t>
            </a:r>
            <a:r>
              <a:rPr lang="fr-CA" i="0" baseline="0" dirty="0" smtClean="0"/>
              <a:t> </a:t>
            </a:r>
            <a:r>
              <a:rPr lang="fr-CA" i="0" dirty="0" smtClean="0"/>
              <a:t>plus l’écart-type est grand. Ainsi, le </a:t>
            </a:r>
            <a:r>
              <a:rPr lang="fr-FR" i="0" dirty="0" smtClean="0"/>
              <a:t>Z-score est la déviation de la médiane en termes d’unités d’écart-type (ET).  </a:t>
            </a:r>
            <a:r>
              <a:rPr lang="fr-CA" i="0" dirty="0" smtClean="0"/>
              <a:t>Dans une population de référence (</a:t>
            </a:r>
            <a:r>
              <a:rPr lang="fr-FR" i="0" dirty="0" smtClean="0"/>
              <a:t>OMS, 2006) </a:t>
            </a:r>
            <a:r>
              <a:rPr lang="fr-CA" i="0" dirty="0" smtClean="0"/>
              <a:t>tous les enfants de la même taille sont répartis autour du poids médian. </a:t>
            </a:r>
            <a:endParaRPr lang="x-none" i="0" dirty="0" smtClean="0"/>
          </a:p>
          <a:p>
            <a:pPr lvl="0"/>
            <a:endParaRPr lang="fr-CA" b="1" i="0" dirty="0" smtClean="0"/>
          </a:p>
          <a:p>
            <a:pPr lvl="0"/>
            <a:r>
              <a:rPr lang="fr-CA" b="1" i="0" dirty="0" smtClean="0"/>
              <a:t>Qu’est-ce que l’écart-type? </a:t>
            </a:r>
            <a:r>
              <a:rPr lang="fr-CA" i="0" dirty="0" smtClean="0"/>
              <a:t>C’est une mesure de la dispersion des données autour de la moyenne.</a:t>
            </a:r>
          </a:p>
          <a:p>
            <a:pPr lvl="0"/>
            <a:endParaRPr lang="fr-CA" i="0" dirty="0" smtClean="0"/>
          </a:p>
          <a:p>
            <a:pPr lvl="0"/>
            <a:r>
              <a:rPr lang="fr-CA" b="1" i="0" dirty="0" smtClean="0"/>
              <a:t>1 minute</a:t>
            </a:r>
            <a:r>
              <a:rPr lang="fr-CA" i="0" dirty="0" smtClean="0"/>
              <a:t>.</a:t>
            </a:r>
            <a:endParaRPr lang="x-none"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117474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pPr>
            <a:r>
              <a:rPr lang="fr-FR" sz="1200" b="1" dirty="0" smtClean="0"/>
              <a:t>Diapo 22. Exemple de distribution de l’indice poids-taille</a:t>
            </a:r>
            <a:r>
              <a:rPr lang="fr-FR" sz="1200" b="1" baseline="0" dirty="0" smtClean="0"/>
              <a:t> chez l’enfant</a:t>
            </a:r>
          </a:p>
          <a:p>
            <a:pPr>
              <a:spcBef>
                <a:spcPct val="0"/>
              </a:spcBef>
            </a:pPr>
            <a:endParaRPr lang="fr-FR" sz="1200" b="1" dirty="0" smtClean="0"/>
          </a:p>
          <a:p>
            <a:pPr>
              <a:spcBef>
                <a:spcPct val="0"/>
              </a:spcBef>
            </a:pPr>
            <a:r>
              <a:rPr lang="fr-FR" sz="1200" dirty="0" smtClean="0"/>
              <a:t>Vous</a:t>
            </a:r>
            <a:r>
              <a:rPr lang="fr-FR" sz="1200" baseline="0" dirty="0" smtClean="0"/>
              <a:t> avez sur cette </a:t>
            </a:r>
            <a:r>
              <a:rPr lang="fr-FR" sz="1200" baseline="0" dirty="0" err="1" smtClean="0"/>
              <a:t>slide</a:t>
            </a:r>
            <a:r>
              <a:rPr lang="fr-FR" sz="1200" baseline="0" dirty="0" smtClean="0"/>
              <a:t>, d</a:t>
            </a:r>
            <a:r>
              <a:rPr lang="fr-FR" sz="1200" dirty="0" smtClean="0"/>
              <a:t>eux distributions : (1) Distribution générique et un (2) Exemple pour l’indice poids – taille pour un enfant de 96 cm.</a:t>
            </a:r>
            <a:endParaRPr lang="x-none" sz="1200" dirty="0" smtClean="0"/>
          </a:p>
          <a:p>
            <a:pPr>
              <a:spcBef>
                <a:spcPct val="0"/>
              </a:spcBef>
            </a:pPr>
            <a:r>
              <a:rPr lang="fr-CA" sz="1200" b="0" dirty="0" smtClean="0"/>
              <a:t>La distribution générique montre </a:t>
            </a:r>
            <a:r>
              <a:rPr lang="fr-CA" sz="1200" dirty="0" smtClean="0"/>
              <a:t>la dispersion des données autour de la moyenne et les écart-type</a:t>
            </a:r>
            <a:endParaRPr lang="fr-CA" sz="1200" b="0" dirty="0" smtClean="0"/>
          </a:p>
          <a:p>
            <a:pPr marL="285750" indent="-285750">
              <a:spcBef>
                <a:spcPct val="0"/>
              </a:spcBef>
              <a:buFont typeface="Arial" panose="020B0604020202020204" pitchFamily="34" charset="0"/>
              <a:buChar char="•"/>
            </a:pPr>
            <a:r>
              <a:rPr lang="fr-CA" sz="1200" b="0" dirty="0" err="1" smtClean="0"/>
              <a:t>Ecart</a:t>
            </a:r>
            <a:r>
              <a:rPr lang="fr-CA" sz="1200" b="0" dirty="0" smtClean="0"/>
              <a:t>-type faible: les données sont « proches » de la médiane. </a:t>
            </a:r>
          </a:p>
          <a:p>
            <a:pPr marL="285750" indent="-285750">
              <a:spcBef>
                <a:spcPct val="0"/>
              </a:spcBef>
              <a:buFont typeface="Arial" panose="020B0604020202020204" pitchFamily="34" charset="0"/>
              <a:buChar char="•"/>
            </a:pPr>
            <a:r>
              <a:rPr lang="fr-CA" sz="1200" b="0" dirty="0" err="1" smtClean="0"/>
              <a:t>Ecart</a:t>
            </a:r>
            <a:r>
              <a:rPr lang="fr-CA" sz="1200" b="0" dirty="0" smtClean="0"/>
              <a:t>-type élevé: les données sont dispersées sur un intervalle large.</a:t>
            </a:r>
          </a:p>
          <a:p>
            <a:pPr>
              <a:spcBef>
                <a:spcPct val="0"/>
              </a:spcBef>
            </a:pPr>
            <a:endParaRPr lang="fr-CA" sz="1200" dirty="0" smtClean="0"/>
          </a:p>
          <a:p>
            <a:pPr>
              <a:spcBef>
                <a:spcPct val="0"/>
              </a:spcBef>
            </a:pPr>
            <a:r>
              <a:rPr lang="fr-CA" sz="1200" dirty="0" smtClean="0"/>
              <a:t>La deuxième distribution présente la dispersion des poids de toute la population de moins de 5 ans mesurant 96 cm de taille et autour du poids médian !14,4kg)</a:t>
            </a:r>
          </a:p>
          <a:p>
            <a:pPr>
              <a:spcBef>
                <a:spcPct val="0"/>
              </a:spcBef>
            </a:pPr>
            <a:endParaRPr lang="fr-CA"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45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039917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23. Application pratique des indices anthropométriques (ou nutritionnels)</a:t>
            </a:r>
          </a:p>
          <a:p>
            <a:endParaRPr lang="x-none" b="1" dirty="0" smtClean="0"/>
          </a:p>
          <a:p>
            <a:r>
              <a:rPr lang="fr-FR" sz="1200" dirty="0" smtClean="0"/>
              <a:t>Grâce à l’application de ces indices, il est possible de faire un diagnostic et de mesurer la sévérité de la malnutrition aiguë et de la malnutrition chronique.</a:t>
            </a:r>
            <a:r>
              <a:rPr lang="fr-FR" sz="1200" baseline="0" dirty="0" smtClean="0"/>
              <a:t> En fonction des indices, il est possible d’orienter le traitement. </a:t>
            </a:r>
            <a:endParaRPr lang="fr-FR" sz="1200" dirty="0" smtClean="0"/>
          </a:p>
          <a:p>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Pour cela, un utilise</a:t>
            </a:r>
            <a:r>
              <a:rPr lang="fr-FR" dirty="0" smtClean="0"/>
              <a:t> des tableaux que nous allons présenter dans</a:t>
            </a:r>
            <a:r>
              <a:rPr lang="fr-FR" baseline="0" dirty="0" smtClean="0"/>
              <a:t> les </a:t>
            </a:r>
            <a:r>
              <a:rPr lang="fr-FR" baseline="0" dirty="0" err="1" smtClean="0"/>
              <a:t>slides</a:t>
            </a:r>
            <a:r>
              <a:rPr lang="fr-FR" baseline="0" dirty="0" smtClean="0"/>
              <a:t> suivantes </a:t>
            </a:r>
            <a:r>
              <a:rPr lang="fr-FR" dirty="0" smtClean="0"/>
              <a:t>pour définir (à partir des indices) :</a:t>
            </a:r>
            <a:endParaRPr lang="fr-FR" sz="1200" dirty="0" smtClean="0"/>
          </a:p>
          <a:p>
            <a:pPr marL="628650" lvl="1" indent="-171450">
              <a:buFont typeface="Arial" panose="020B0604020202020204" pitchFamily="34" charset="0"/>
              <a:buChar char="•"/>
            </a:pPr>
            <a:r>
              <a:rPr lang="fr-FR" sz="1200" dirty="0" smtClean="0"/>
              <a:t>La malnutrition aiguë et chronique </a:t>
            </a:r>
          </a:p>
          <a:p>
            <a:pPr marL="628650" lvl="1" indent="-171450">
              <a:buFont typeface="Arial" panose="020B0604020202020204" pitchFamily="34" charset="0"/>
              <a:buChar char="•"/>
            </a:pPr>
            <a:r>
              <a:rPr lang="fr-FR" sz="1200" dirty="0" smtClean="0"/>
              <a:t>La malnutrition aiguë </a:t>
            </a:r>
          </a:p>
          <a:p>
            <a:pPr marL="628650" lvl="1" indent="-171450">
              <a:buFont typeface="Arial" panose="020B0604020202020204" pitchFamily="34" charset="0"/>
              <a:buChar char="•"/>
            </a:pPr>
            <a:r>
              <a:rPr lang="fr-FR" sz="1200" dirty="0" smtClean="0"/>
              <a:t>La classification de la malnutrition aiguë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t>Utiliser la toute dernière diapositive pour faire la synthèse sur le chapitre « mesure de la malnutrition »</a:t>
            </a:r>
            <a:endParaRPr lang="x-none" i="1"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30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3309532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24. Application des indices anthropométriques au diagnostic de la malnutrition</a:t>
            </a:r>
          </a:p>
          <a:p>
            <a:endParaRPr lang="fr-FR" dirty="0" smtClean="0"/>
          </a:p>
          <a:p>
            <a:r>
              <a:rPr lang="fr-FR" dirty="0" smtClean="0"/>
              <a:t>Définition de malnutrition aiguë et chronique à partir des indices poids – taille ou taille –âge </a:t>
            </a:r>
            <a:endParaRPr lang="x-none" dirty="0" smtClean="0"/>
          </a:p>
          <a:p>
            <a:r>
              <a:rPr lang="fr-FR" dirty="0" smtClean="0"/>
              <a:t>Classification selon sévérité et les écart-type des indices. Expliquez le tableau.</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1 minute.</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944278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25. Application des indices anthropométriques au diagnostic de la malnutrition</a:t>
            </a:r>
            <a:endParaRPr lang="x-none" b="1" dirty="0" smtClean="0"/>
          </a:p>
          <a:p>
            <a:endParaRPr lang="es-ES" dirty="0" smtClean="0"/>
          </a:p>
          <a:p>
            <a:r>
              <a:rPr lang="fr-FR" dirty="0" smtClean="0"/>
              <a:t>Définition et classification de la malnutrition aiguë selon le périmètre brachial.</a:t>
            </a:r>
            <a:r>
              <a:rPr lang="fr-FR" baseline="0" dirty="0" smtClean="0"/>
              <a:t> </a:t>
            </a:r>
          </a:p>
          <a:p>
            <a:r>
              <a:rPr lang="fr-FR" i="1" baseline="0" dirty="0" smtClean="0"/>
              <a:t>Expliquer le tableau</a:t>
            </a:r>
            <a:r>
              <a:rPr lang="fr-FR" baseline="0" dirty="0" smtClean="0"/>
              <a:t>.</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30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4214677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26. Application des indices anthropométriques au diagnostic de la malnutrition</a:t>
            </a:r>
            <a:endParaRPr lang="x-none" b="1" dirty="0" smtClean="0"/>
          </a:p>
          <a:p>
            <a:endParaRPr lang="fr-FR" dirty="0" smtClean="0"/>
          </a:p>
          <a:p>
            <a:r>
              <a:rPr lang="fr-FR" dirty="0" smtClean="0"/>
              <a:t>Classification de la malnutrition aiguë (diagnostic) pour orientation thérapeutique à partir de:</a:t>
            </a:r>
            <a:r>
              <a:rPr lang="fr-FR" baseline="0" dirty="0" smtClean="0"/>
              <a:t> </a:t>
            </a:r>
            <a:endParaRPr lang="fr-FR" dirty="0" smtClean="0"/>
          </a:p>
          <a:p>
            <a:pPr marL="171450" indent="-171450">
              <a:buFont typeface="Arial" panose="020B0604020202020204" pitchFamily="34" charset="0"/>
              <a:buChar char="•"/>
            </a:pPr>
            <a:r>
              <a:rPr lang="fr-FR" dirty="0" smtClean="0"/>
              <a:t>L’indice poids – taille</a:t>
            </a:r>
          </a:p>
          <a:p>
            <a:pPr marL="171450" indent="-171450">
              <a:buFont typeface="Arial" panose="020B0604020202020204" pitchFamily="34" charset="0"/>
              <a:buChar char="•"/>
            </a:pPr>
            <a:r>
              <a:rPr lang="fr-FR" dirty="0" smtClean="0"/>
              <a:t>Le périmètre brachial</a:t>
            </a:r>
          </a:p>
          <a:p>
            <a:pPr marL="171450" indent="-171450">
              <a:buFont typeface="Arial" panose="020B0604020202020204" pitchFamily="34" charset="0"/>
              <a:buChar char="•"/>
            </a:pPr>
            <a:r>
              <a:rPr lang="fr-FR" dirty="0" smtClean="0"/>
              <a:t>La présence des œdèmes </a:t>
            </a:r>
          </a:p>
          <a:p>
            <a:pPr marL="171450" indent="-171450">
              <a:buFont typeface="Arial" panose="020B0604020202020204" pitchFamily="34" charset="0"/>
              <a:buChar char="•"/>
            </a:pPr>
            <a:r>
              <a:rPr lang="fr-FR" dirty="0" smtClean="0"/>
              <a:t>La présence de complications médicales </a:t>
            </a:r>
          </a:p>
          <a:p>
            <a:pPr marL="171450" indent="-171450">
              <a:buFont typeface="Arial" panose="020B0604020202020204" pitchFamily="34" charset="0"/>
              <a:buChar char="•"/>
            </a:pPr>
            <a:endParaRPr lang="fr-FR" dirty="0" smtClean="0"/>
          </a:p>
          <a:p>
            <a:pPr marL="0" indent="0">
              <a:buFont typeface="Arial" panose="020B0604020202020204" pitchFamily="34" charset="0"/>
              <a:buNone/>
            </a:pPr>
            <a:r>
              <a:rPr lang="fr-FR" b="1" dirty="0" smtClean="0"/>
              <a:t>40 secondes</a:t>
            </a:r>
            <a:r>
              <a:rPr lang="fr-FR" dirty="0" smtClean="0"/>
              <a:t>.</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855387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r>
                  <a:rPr lang="fr-FR" b="1" dirty="0" smtClean="0"/>
                  <a:t>Diapo 27.</a:t>
                </a:r>
                <a:r>
                  <a:rPr lang="fr-FR" b="1" baseline="0" dirty="0" smtClean="0"/>
                  <a:t> </a:t>
                </a:r>
                <a:r>
                  <a:rPr lang="fr-FR" b="1" dirty="0" smtClean="0"/>
                  <a:t>Exemple de calcul de l’IMC chez l’adulte</a:t>
                </a:r>
              </a:p>
              <a:p>
                <a:endParaRPr lang="fr-FR" b="1" dirty="0" smtClean="0"/>
              </a:p>
              <a:p>
                <a:r>
                  <a:rPr lang="fr-FR" sz="1200" kern="1200" dirty="0" smtClean="0">
                    <a:solidFill>
                      <a:schemeClr val="tx1"/>
                    </a:solidFill>
                    <a:effectLst/>
                    <a:latin typeface="+mn-lt"/>
                    <a:ea typeface="+mn-ea"/>
                    <a:cs typeface="+mn-cs"/>
                  </a:rPr>
                  <a:t>Le tableau de cette diapo présente la définition des cas de malnutrition selon l’Indice de Masse Corporelle (IMC) chez les adultes.</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détecter le surpoids et l’obésité chez un adulte, on peut aussi calculer l'indice de masse corporelle (IMC). Les valeurs seuil définies par l’Organisation Mondiale de la Santé (OMS) sont utilisées pour identifier par exemple les femmes en état de maigreur, de surpoids et d’obésité. Si l’IMC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&lt;</m:t>
                    </m:r>
                  </m:oMath>
                </a14:m>
                <a:r>
                  <a:rPr lang="fr-FR" sz="1200" kern="1200" dirty="0">
                    <a:solidFill>
                      <a:schemeClr val="tx1"/>
                    </a:solidFill>
                    <a:effectLst/>
                    <a:latin typeface="+mn-lt"/>
                    <a:ea typeface="+mn-ea"/>
                    <a:cs typeface="+mn-cs"/>
                  </a:rPr>
                  <a:t> 18,5 kg/m2, alors la femme est atteinte de maigreur ou insuffisance pondérale ou déficit énergétique chronique. Une femme a un état nutritionnel </a:t>
                </a:r>
                <a:r>
                  <a:rPr lang="fr-FR" sz="1200" b="1" kern="1200" dirty="0">
                    <a:solidFill>
                      <a:schemeClr val="tx1"/>
                    </a:solidFill>
                    <a:effectLst/>
                    <a:latin typeface="+mn-lt"/>
                    <a:ea typeface="+mn-ea"/>
                    <a:cs typeface="+mn-cs"/>
                  </a:rPr>
                  <a:t>normal si l’IMC est compris entre 18,5  et 24,9</a:t>
                </a:r>
                <a:r>
                  <a:rPr lang="fr-FR" sz="1200" kern="1200" dirty="0">
                    <a:solidFill>
                      <a:schemeClr val="tx1"/>
                    </a:solidFill>
                    <a:effectLst/>
                    <a:latin typeface="+mn-lt"/>
                    <a:ea typeface="+mn-ea"/>
                    <a:cs typeface="+mn-cs"/>
                  </a:rPr>
                  <a:t>.  Enfin, la femme est en </a:t>
                </a:r>
                <a:r>
                  <a:rPr lang="fr-FR" sz="1200" b="1" kern="1200" dirty="0">
                    <a:solidFill>
                      <a:schemeClr val="tx1"/>
                    </a:solidFill>
                    <a:effectLst/>
                    <a:latin typeface="+mn-lt"/>
                    <a:ea typeface="+mn-ea"/>
                    <a:cs typeface="+mn-cs"/>
                  </a:rPr>
                  <a:t>surpoids ou obèse si l’IMC est supérieur à 25</a:t>
                </a:r>
                <a:r>
                  <a:rPr lang="fr-FR" sz="1200" kern="1200" dirty="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a:t>
                </a:r>
                <a:r>
                  <a:rPr lang="fr-FR" sz="1200" kern="1200" dirty="0">
                    <a:solidFill>
                      <a:schemeClr val="tx1"/>
                    </a:solidFill>
                    <a:effectLst/>
                    <a:latin typeface="+mn-lt"/>
                    <a:ea typeface="+mn-ea"/>
                    <a:cs typeface="+mn-cs"/>
                  </a:rPr>
                  <a:t>tableau ci-dessous donne deux exemples de calcul de </a:t>
                </a:r>
                <a:r>
                  <a:rPr lang="fr-FR" sz="1200" kern="1200" dirty="0" smtClean="0">
                    <a:solidFill>
                      <a:schemeClr val="tx1"/>
                    </a:solidFill>
                    <a:effectLst/>
                    <a:latin typeface="+mn-lt"/>
                    <a:ea typeface="+mn-ea"/>
                    <a:cs typeface="+mn-cs"/>
                  </a:rPr>
                  <a:t>l’IMC.</a:t>
                </a:r>
              </a:p>
              <a:p>
                <a:endParaRPr lang="fr-FR" sz="1200" b="1"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Explicitez</a:t>
                </a:r>
                <a:r>
                  <a:rPr lang="fr-FR" sz="1200" b="0" i="1" kern="1200" baseline="0" dirty="0" smtClean="0">
                    <a:solidFill>
                      <a:schemeClr val="tx1"/>
                    </a:solidFill>
                    <a:effectLst/>
                    <a:latin typeface="+mn-lt"/>
                    <a:ea typeface="+mn-ea"/>
                    <a:cs typeface="+mn-cs"/>
                  </a:rPr>
                  <a:t> le tableau</a:t>
                </a:r>
                <a:r>
                  <a:rPr lang="fr-FR" sz="1200" b="1" kern="1200" baseline="0" dirty="0" smtClean="0">
                    <a:solidFill>
                      <a:schemeClr val="tx1"/>
                    </a:solidFill>
                    <a:effectLst/>
                    <a:latin typeface="+mn-lt"/>
                    <a:ea typeface="+mn-ea"/>
                    <a:cs typeface="+mn-cs"/>
                  </a:rPr>
                  <a:t>. </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1 minute et 30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Espace réservé des notes 2"/>
              <p:cNvSpPr>
                <a:spLocks noGrp="1"/>
              </p:cNvSpPr>
              <p:nvPr>
                <p:ph type="body" idx="1"/>
              </p:nvPr>
            </p:nvSpPr>
            <p:spPr/>
            <p:txBody>
              <a:bodyPr/>
              <a:lstStyle/>
              <a:p>
                <a:r>
                  <a:rPr lang="fr-FR" b="1" dirty="0" smtClean="0"/>
                  <a:t>Diapo 27.</a:t>
                </a:r>
                <a:r>
                  <a:rPr lang="fr-FR" b="1" baseline="0" dirty="0" smtClean="0"/>
                  <a:t> </a:t>
                </a:r>
                <a:r>
                  <a:rPr lang="fr-FR" b="1" dirty="0" smtClean="0"/>
                  <a:t>Exemple de calcul de l’IMC chez l’adulte</a:t>
                </a:r>
              </a:p>
              <a:p>
                <a:endParaRPr lang="fr-FR" b="1" dirty="0" smtClean="0"/>
              </a:p>
              <a:p>
                <a:r>
                  <a:rPr lang="fr-FR" sz="1200" kern="1200" dirty="0" smtClean="0">
                    <a:solidFill>
                      <a:schemeClr val="tx1"/>
                    </a:solidFill>
                    <a:effectLst/>
                    <a:latin typeface="+mn-lt"/>
                    <a:ea typeface="+mn-ea"/>
                    <a:cs typeface="+mn-cs"/>
                  </a:rPr>
                  <a:t>Le tableau de cette diapo présente la définition des cas de malnutrition selon l’Indice de Masse Corporelle (IMC) chez les adultes.</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détecter le surpoids et l’obésité chez un adulte, on peut aussi calculer l'indice de masse corporelle (IMC). Les valeurs seuil définies par l’Organisation Mondiale de la Santé (OMS) sont utilisées pour identifier par exemple les femmes en état de maigreur, de surpoids et d’obésité. Si l’IMC </a:t>
                </a:r>
                <a:r>
                  <a:rPr lang="fr-FR" sz="1200" i="0" kern="1200">
                    <a:solidFill>
                      <a:schemeClr val="tx1"/>
                    </a:solidFill>
                    <a:effectLst/>
                    <a:latin typeface="Cambria Math" panose="02040503050406030204" pitchFamily="18" charset="0"/>
                    <a:ea typeface="+mn-ea"/>
                    <a:cs typeface="+mn-cs"/>
                  </a:rPr>
                  <a:t>&lt;</a:t>
                </a:r>
                <a:r>
                  <a:rPr lang="fr-FR" sz="1200" kern="1200" dirty="0">
                    <a:solidFill>
                      <a:schemeClr val="tx1"/>
                    </a:solidFill>
                    <a:effectLst/>
                    <a:latin typeface="+mn-lt"/>
                    <a:ea typeface="+mn-ea"/>
                    <a:cs typeface="+mn-cs"/>
                  </a:rPr>
                  <a:t> 18,5 kg/m2, alors la femme est atteinte de maigreur ou insuffisance pondérale ou déficit énergétique chronique. Une femme a un état nutritionnel </a:t>
                </a:r>
                <a:r>
                  <a:rPr lang="fr-FR" sz="1200" b="1" kern="1200" dirty="0">
                    <a:solidFill>
                      <a:schemeClr val="tx1"/>
                    </a:solidFill>
                    <a:effectLst/>
                    <a:latin typeface="+mn-lt"/>
                    <a:ea typeface="+mn-ea"/>
                    <a:cs typeface="+mn-cs"/>
                  </a:rPr>
                  <a:t>normal si l’IMC est compris entre 18,5  et 24,9</a:t>
                </a:r>
                <a:r>
                  <a:rPr lang="fr-FR" sz="1200" kern="1200" dirty="0">
                    <a:solidFill>
                      <a:schemeClr val="tx1"/>
                    </a:solidFill>
                    <a:effectLst/>
                    <a:latin typeface="+mn-lt"/>
                    <a:ea typeface="+mn-ea"/>
                    <a:cs typeface="+mn-cs"/>
                  </a:rPr>
                  <a:t>.  Enfin, la femme est en </a:t>
                </a:r>
                <a:r>
                  <a:rPr lang="fr-FR" sz="1200" b="1" kern="1200" dirty="0">
                    <a:solidFill>
                      <a:schemeClr val="tx1"/>
                    </a:solidFill>
                    <a:effectLst/>
                    <a:latin typeface="+mn-lt"/>
                    <a:ea typeface="+mn-ea"/>
                    <a:cs typeface="+mn-cs"/>
                  </a:rPr>
                  <a:t>surpoids ou obèse si l’IMC est supérieur à 25</a:t>
                </a:r>
                <a:r>
                  <a:rPr lang="fr-FR" sz="1200" kern="1200" dirty="0">
                    <a:solidFill>
                      <a:schemeClr val="tx1"/>
                    </a:solidFill>
                    <a:effectLst/>
                    <a:latin typeface="+mn-lt"/>
                    <a:ea typeface="+mn-ea"/>
                    <a:cs typeface="+mn-cs"/>
                  </a:rPr>
                  <a:t>. Le tableau ci-dessous donne deux exemples de calcul de </a:t>
                </a:r>
                <a:r>
                  <a:rPr lang="fr-FR" sz="1200" kern="1200" dirty="0" smtClean="0">
                    <a:solidFill>
                      <a:schemeClr val="tx1"/>
                    </a:solidFill>
                    <a:effectLst/>
                    <a:latin typeface="+mn-lt"/>
                    <a:ea typeface="+mn-ea"/>
                    <a:cs typeface="+mn-cs"/>
                  </a:rPr>
                  <a:t>l’IMC.</a:t>
                </a:r>
              </a:p>
              <a:p>
                <a:endParaRPr lang="fr-FR" sz="1200" b="1"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Explicitez</a:t>
                </a:r>
                <a:r>
                  <a:rPr lang="fr-FR" sz="1200" b="0" i="1" kern="1200" baseline="0" dirty="0" smtClean="0">
                    <a:solidFill>
                      <a:schemeClr val="tx1"/>
                    </a:solidFill>
                    <a:effectLst/>
                    <a:latin typeface="+mn-lt"/>
                    <a:ea typeface="+mn-ea"/>
                    <a:cs typeface="+mn-cs"/>
                  </a:rPr>
                  <a:t> le tableau</a:t>
                </a:r>
                <a:r>
                  <a:rPr lang="fr-FR" sz="1200" b="1" kern="1200" baseline="0" dirty="0" smtClean="0">
                    <a:solidFill>
                      <a:schemeClr val="tx1"/>
                    </a:solidFill>
                    <a:effectLst/>
                    <a:latin typeface="+mn-lt"/>
                    <a:ea typeface="+mn-ea"/>
                    <a:cs typeface="+mn-cs"/>
                  </a:rPr>
                  <a:t>. </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mc:Fallback>
      </mc:AlternateContent>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195602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b="1" dirty="0" smtClean="0"/>
              <a:t>Diapo 28. Évaluation des carences en micronutriments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existe deux possibilités pour évaluer les carences en micronutriments :</a:t>
            </a:r>
            <a:endParaRPr lang="en-GB" sz="1200" kern="1200" dirty="0" smtClean="0">
              <a:solidFill>
                <a:schemeClr val="tx1"/>
              </a:solidFill>
              <a:effectLst/>
              <a:latin typeface="+mn-lt"/>
              <a:ea typeface="+mn-ea"/>
              <a:cs typeface="+mn-cs"/>
            </a:endParaRPr>
          </a:p>
          <a:p>
            <a:pPr marL="0" indent="0">
              <a:buNone/>
            </a:pPr>
            <a:endParaRPr lang="fr-FR" b="1" dirty="0" smtClean="0"/>
          </a:p>
          <a:p>
            <a:pPr marL="0" indent="0">
              <a:buNone/>
            </a:pPr>
            <a:r>
              <a:rPr lang="fr-FR" b="1" dirty="0" smtClean="0"/>
              <a:t>Évaluation indirecte:</a:t>
            </a:r>
          </a:p>
          <a:p>
            <a:r>
              <a:rPr lang="fr-FR" dirty="0" smtClean="0"/>
              <a:t>- Qui</a:t>
            </a:r>
            <a:r>
              <a:rPr lang="fr-FR" baseline="0" dirty="0" smtClean="0"/>
              <a:t> permet d’estimer </a:t>
            </a:r>
            <a:r>
              <a:rPr lang="fr-FR" dirty="0" smtClean="0"/>
              <a:t>la consommation par l’analyse du panier alimentaire;</a:t>
            </a:r>
          </a:p>
          <a:p>
            <a:r>
              <a:rPr lang="fr-FR" dirty="0" smtClean="0"/>
              <a:t>- Et qui permet de déterminer les risques d’une déficience au niveau de la population générale, à partir des besoins identifiés et de la couverture du système sanitaire </a:t>
            </a:r>
          </a:p>
          <a:p>
            <a:endParaRPr lang="fr-FR" dirty="0" smtClean="0"/>
          </a:p>
          <a:p>
            <a:pPr marL="0" indent="0">
              <a:buNone/>
            </a:pPr>
            <a:r>
              <a:rPr lang="fr-FR" b="1" dirty="0" smtClean="0"/>
              <a:t>Pour évaluer les carences en micro nutriments, il est possible de faire une évaluation directe:</a:t>
            </a:r>
          </a:p>
          <a:p>
            <a:r>
              <a:rPr lang="fr-FR" dirty="0" smtClean="0"/>
              <a:t>- Par une analyse des signes cliniques ou sous-cliniques au niveau individuel</a:t>
            </a:r>
          </a:p>
          <a:p>
            <a:r>
              <a:rPr lang="fr-FR" dirty="0" smtClean="0"/>
              <a:t>- Et des</a:t>
            </a:r>
            <a:r>
              <a:rPr lang="fr-FR" baseline="0" dirty="0" smtClean="0"/>
              <a:t> a</a:t>
            </a:r>
            <a:r>
              <a:rPr lang="fr-FR" dirty="0" smtClean="0"/>
              <a:t>nalyses biochimiques.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40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3352725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29. Exercice sur la composition du panier alimentaire et les marchés</a:t>
            </a:r>
          </a:p>
          <a:p>
            <a:endParaRPr lang="fr-FR" b="1" dirty="0" smtClean="0"/>
          </a:p>
          <a:p>
            <a:r>
              <a:rPr lang="fr-FR" dirty="0" smtClean="0"/>
              <a:t>Demander aux participants les différences entre les deux photos.</a:t>
            </a:r>
          </a:p>
          <a:p>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1 minute.</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182288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solidFill>
                  <a:srgbClr val="0070C0"/>
                </a:solidFill>
              </a:rPr>
              <a:t>Diapo 3. Plan de la Session</a:t>
            </a:r>
          </a:p>
          <a:p>
            <a:endParaRPr lang="fr-FR" sz="1200" dirty="0" smtClean="0">
              <a:solidFill>
                <a:srgbClr val="0070C0"/>
              </a:solidFill>
            </a:endParaRPr>
          </a:p>
          <a:p>
            <a:r>
              <a:rPr lang="fr-FR" sz="1200" dirty="0" smtClean="0">
                <a:solidFill>
                  <a:srgbClr val="0070C0"/>
                </a:solidFill>
              </a:rPr>
              <a:t>Cette session présente l</a:t>
            </a:r>
            <a:r>
              <a:rPr lang="fr-FR" sz="1200" dirty="0" smtClean="0"/>
              <a:t>es différentes formes de malnutrition par excès (surpoids et obésité) ou par défaut (sous-nutrition ou malnutrition aiguë, malnutrition chronique et carences en micronutriments). Elle couvre également les instruments et méthodes de mesure de la malnutrition (paramètres, mesures, indices et références) ainsi que l’utilisation pratique des indices nutritionnels et leur interprétation.</a:t>
            </a:r>
          </a:p>
          <a:p>
            <a:endParaRPr lang="fr-FR" sz="1200" dirty="0" smtClean="0"/>
          </a:p>
          <a:p>
            <a:r>
              <a:rPr lang="fr-FR" sz="1200" b="1" dirty="0" smtClean="0"/>
              <a:t>30 secondes</a:t>
            </a:r>
            <a:r>
              <a:rPr lang="fr-FR" sz="1200" dirty="0" smtClean="0"/>
              <a:t>.</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931084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noProof="0" dirty="0" smtClean="0"/>
              <a:t>Diapo 30.</a:t>
            </a:r>
            <a:r>
              <a:rPr lang="fr-FR" b="1" baseline="0" noProof="0" dirty="0" smtClean="0"/>
              <a:t> </a:t>
            </a:r>
            <a:r>
              <a:rPr lang="fr-FR" b="1" noProof="0" dirty="0" smtClean="0"/>
              <a:t>Références pour l'évaluation du panier alimentaire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effectLst/>
                <a:latin typeface="Arial" panose="020B0604020202020204" pitchFamily="34" charset="0"/>
                <a:ea typeface="Calibri" panose="020F0502020204030204" pitchFamily="34" charset="0"/>
                <a:cs typeface="Times New Roman" panose="02020603050405020304" pitchFamily="18" charset="0"/>
              </a:rPr>
              <a:t>Ici la </a:t>
            </a:r>
            <a:r>
              <a:rPr lang="fr-FR" sz="1200" b="0" dirty="0" err="1" smtClean="0">
                <a:effectLst/>
                <a:latin typeface="Arial" panose="020B0604020202020204" pitchFamily="34" charset="0"/>
                <a:ea typeface="Calibri" panose="020F0502020204030204" pitchFamily="34" charset="0"/>
                <a:cs typeface="Times New Roman" panose="02020603050405020304" pitchFamily="18" charset="0"/>
              </a:rPr>
              <a:t>slide</a:t>
            </a:r>
            <a:r>
              <a:rPr lang="fr-FR" sz="1200" b="0" dirty="0" smtClean="0">
                <a:effectLst/>
                <a:latin typeface="Arial" panose="020B0604020202020204" pitchFamily="34" charset="0"/>
                <a:ea typeface="Calibri" panose="020F0502020204030204" pitchFamily="34" charset="0"/>
                <a:cs typeface="Times New Roman" panose="02020603050405020304" pitchFamily="18" charset="0"/>
              </a:rPr>
              <a:t> présente la Table de Composition Alimentaire de l’Afrique</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1200" b="0" dirty="0" smtClean="0">
                <a:effectLst/>
                <a:latin typeface="Arial" panose="020B0604020202020204" pitchFamily="34" charset="0"/>
                <a:ea typeface="Calibri" panose="020F0502020204030204" pitchFamily="34" charset="0"/>
                <a:cs typeface="Times New Roman" panose="02020603050405020304" pitchFamily="18" charset="0"/>
              </a:rPr>
              <a:t>de l’Ouest (TCAAO) pour mesurer</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 les apports nutritionnels selon le panier alimentaire et la consommation</a:t>
            </a:r>
            <a:r>
              <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rPr>
              <a:t>30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3306756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kern="1200" dirty="0" smtClean="0">
                <a:solidFill>
                  <a:schemeClr val="tx1"/>
                </a:solidFill>
                <a:effectLst/>
                <a:latin typeface="+mn-lt"/>
                <a:ea typeface="+mn-ea"/>
                <a:cs typeface="+mn-cs"/>
              </a:rPr>
              <a:t>Diapo 31. Rappel sur la classification de la malnutrition</a:t>
            </a:r>
          </a:p>
          <a:p>
            <a:endParaRPr lang="fr-FR" sz="1400" b="1" kern="1200" dirty="0" smtClean="0">
              <a:solidFill>
                <a:schemeClr val="tx1"/>
              </a:solidFill>
              <a:effectLst/>
              <a:latin typeface="+mn-lt"/>
              <a:ea typeface="+mn-ea"/>
              <a:cs typeface="+mn-cs"/>
            </a:endParaRPr>
          </a:p>
          <a:p>
            <a:r>
              <a:rPr lang="fr-FR" sz="1400" b="1" kern="1200" dirty="0" smtClean="0">
                <a:solidFill>
                  <a:schemeClr val="tx1"/>
                </a:solidFill>
                <a:effectLst/>
                <a:latin typeface="+mn-lt"/>
                <a:ea typeface="+mn-ea"/>
                <a:cs typeface="+mn-cs"/>
              </a:rPr>
              <a:t>Notes aux formateurs. </a:t>
            </a:r>
            <a:endParaRPr lang="x-none" sz="1400" b="1"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S’il y a des confusions sur les différentes formes de malnutrition, cette diapositive est un bon rappel synthétique. Son utilisation dépend du niveau de votre</a:t>
            </a:r>
            <a:r>
              <a:rPr lang="fr-FR" sz="1200" i="1" kern="1200" baseline="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compréhension et du temps disponible pour la synthèse de la session.</a:t>
            </a:r>
            <a:endParaRPr lang="x-none"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i="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1" dirty="0" smtClean="0">
                <a:effectLst/>
                <a:latin typeface="Arial" panose="020B0604020202020204" pitchFamily="34" charset="0"/>
                <a:ea typeface="Calibri" panose="020F0502020204030204" pitchFamily="34" charset="0"/>
                <a:cs typeface="Times New Roman" panose="02020603050405020304" pitchFamily="18" charset="0"/>
              </a:rPr>
              <a:t>Explicitez</a:t>
            </a:r>
            <a:r>
              <a:rPr lang="fr-FR" sz="1200" b="1" i="1" baseline="0" dirty="0" smtClean="0">
                <a:effectLst/>
                <a:latin typeface="Arial" panose="020B0604020202020204" pitchFamily="34" charset="0"/>
                <a:ea typeface="Calibri" panose="020F0502020204030204" pitchFamily="34" charset="0"/>
                <a:cs typeface="Times New Roman" panose="02020603050405020304" pitchFamily="18" charset="0"/>
              </a:rPr>
              <a:t> et rappelez les différentes formes.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i="1" baseline="0"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baseline="0" dirty="0" smtClean="0">
                <a:effectLst/>
                <a:latin typeface="Arial" panose="020B0604020202020204" pitchFamily="34" charset="0"/>
                <a:ea typeface="Calibri" panose="020F0502020204030204" pitchFamily="34" charset="0"/>
                <a:cs typeface="Times New Roman" panose="02020603050405020304" pitchFamily="18" charset="0"/>
              </a:rPr>
              <a:t>1 minute.</a:t>
            </a:r>
            <a:endParaRPr lang="fr-FR" sz="1200" b="1" i="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1183078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Diapo 32.</a:t>
            </a:r>
            <a:r>
              <a:rPr lang="fr-FR" b="1" baseline="0" dirty="0" smtClean="0"/>
              <a:t> M</a:t>
            </a:r>
            <a:r>
              <a:rPr lang="fr-FR" b="1" dirty="0" smtClean="0"/>
              <a:t>essages</a:t>
            </a:r>
            <a:r>
              <a:rPr lang="fr-FR" b="1" baseline="0" dirty="0" smtClean="0"/>
              <a:t> clés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dirty="0" smtClean="0"/>
              <a:t>La </a:t>
            </a:r>
            <a:r>
              <a:rPr lang="fr-FR" sz="1200" b="1" dirty="0" smtClean="0">
                <a:solidFill>
                  <a:schemeClr val="accent1">
                    <a:lumMod val="50000"/>
                  </a:schemeClr>
                </a:solidFill>
              </a:rPr>
              <a:t>malnutrition aiguë</a:t>
            </a:r>
            <a:r>
              <a:rPr lang="fr-FR" sz="1200" dirty="0" smtClean="0">
                <a:solidFill>
                  <a:schemeClr val="accent1">
                    <a:lumMod val="50000"/>
                  </a:schemeClr>
                </a:solidFill>
              </a:rPr>
              <a:t> (</a:t>
            </a:r>
            <a:r>
              <a:rPr lang="fr-FR" sz="1200" b="1" dirty="0" smtClean="0">
                <a:solidFill>
                  <a:schemeClr val="accent1">
                    <a:lumMod val="50000"/>
                  </a:schemeClr>
                </a:solidFill>
              </a:rPr>
              <a:t>émaciation</a:t>
            </a:r>
            <a:r>
              <a:rPr lang="fr-FR" sz="1200" dirty="0" smtClean="0">
                <a:solidFill>
                  <a:schemeClr val="accent1">
                    <a:lumMod val="50000"/>
                  </a:schemeClr>
                </a:solidFill>
              </a:rPr>
              <a:t>)</a:t>
            </a:r>
            <a:r>
              <a:rPr lang="fr-FR" sz="1200" dirty="0" smtClean="0"/>
              <a:t> reflète une perte de poids récente et rapide du poids (marasme) et / ou la présence d’œdèmes bilatéraux (kwashiorkor). Elle constitue un cadre complexe d’altérations physiopathologiques avec, entre autres, anorexie et présence d’infections à répétition. Entraine un risque élevé de mortalité. Elle peut être mesurée par l’indice poids-taille, par le périmètre brachial, la présence d’œdèmes ou la présence de complications médicales. Ces paramètres facilitent l’orientation thérapeutique des cas. </a:t>
            </a:r>
            <a:endParaRPr lang="x-none" sz="1200" dirty="0" smtClean="0"/>
          </a:p>
          <a:p>
            <a:endParaRPr lang="fr-FR" sz="1200" dirty="0" smtClean="0"/>
          </a:p>
          <a:p>
            <a:r>
              <a:rPr lang="fr-FR" sz="1200" dirty="0" smtClean="0"/>
              <a:t>La </a:t>
            </a:r>
            <a:r>
              <a:rPr lang="fr-FR" sz="1200" b="1" dirty="0" smtClean="0">
                <a:solidFill>
                  <a:schemeClr val="accent1">
                    <a:lumMod val="50000"/>
                  </a:schemeClr>
                </a:solidFill>
              </a:rPr>
              <a:t>malnutrition chronique ou retard de la croissance</a:t>
            </a:r>
            <a:r>
              <a:rPr lang="fr-FR" sz="1200" dirty="0" smtClean="0">
                <a:solidFill>
                  <a:schemeClr val="accent1">
                    <a:lumMod val="50000"/>
                  </a:schemeClr>
                </a:solidFill>
              </a:rPr>
              <a:t> </a:t>
            </a:r>
            <a:r>
              <a:rPr lang="fr-FR" sz="1200" dirty="0" smtClean="0"/>
              <a:t>affecte la croissance en hauteur et peu commencer in-utero, avec faible possibilité d’être annulée au-delà de l’âge de deux ans. Elle est mesurée par l’indice taille-âge. Il y a des liens importants entre l’apparition du retard de la croissance et la présence de la malnutrition aiguë.</a:t>
            </a:r>
            <a:endParaRPr lang="x-none" sz="1200" dirty="0" smtClean="0"/>
          </a:p>
          <a:p>
            <a:endParaRPr lang="fr-FR" sz="1200" b="1" dirty="0" smtClean="0">
              <a:solidFill>
                <a:schemeClr val="accent1">
                  <a:lumMod val="50000"/>
                </a:schemeClr>
              </a:solidFill>
            </a:endParaRPr>
          </a:p>
          <a:p>
            <a:r>
              <a:rPr lang="fr-FR" sz="1200" b="1" dirty="0" smtClean="0">
                <a:solidFill>
                  <a:schemeClr val="accent1">
                    <a:lumMod val="50000"/>
                  </a:schemeClr>
                </a:solidFill>
              </a:rPr>
              <a:t>Le surpoids et l’obésité</a:t>
            </a:r>
            <a:r>
              <a:rPr lang="fr-FR" sz="1200" dirty="0" smtClean="0">
                <a:solidFill>
                  <a:schemeClr val="accent1">
                    <a:lumMod val="50000"/>
                  </a:schemeClr>
                </a:solidFill>
              </a:rPr>
              <a:t> </a:t>
            </a:r>
            <a:r>
              <a:rPr lang="fr-FR" sz="1200" dirty="0" smtClean="0"/>
              <a:t>sont des formes de malnutrition par excès d’apports ou par dépense énergétique insuffisante.</a:t>
            </a:r>
            <a:endParaRPr lang="x-non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1 minute.</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1738468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Diapo 33.</a:t>
            </a:r>
            <a:r>
              <a:rPr lang="fr-FR" b="1" baseline="0" dirty="0" smtClean="0"/>
              <a:t> Me</a:t>
            </a:r>
            <a:r>
              <a:rPr lang="fr-FR" b="1" dirty="0" smtClean="0"/>
              <a:t>ssages</a:t>
            </a:r>
            <a:r>
              <a:rPr lang="fr-FR" b="1" baseline="0" dirty="0" smtClean="0"/>
              <a:t> clés suite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dirty="0" smtClean="0">
                <a:solidFill>
                  <a:schemeClr val="accent6">
                    <a:lumMod val="50000"/>
                  </a:schemeClr>
                </a:solidFill>
              </a:rPr>
              <a:t>Les </a:t>
            </a:r>
            <a:r>
              <a:rPr lang="fr-FR" sz="1200" b="1" dirty="0" smtClean="0">
                <a:solidFill>
                  <a:schemeClr val="accent6">
                    <a:lumMod val="50000"/>
                  </a:schemeClr>
                </a:solidFill>
              </a:rPr>
              <a:t>mesures anthropométriques</a:t>
            </a:r>
            <a:r>
              <a:rPr lang="fr-FR" sz="1200" dirty="0" smtClean="0">
                <a:solidFill>
                  <a:schemeClr val="accent6">
                    <a:lumMod val="50000"/>
                  </a:schemeClr>
                </a:solidFill>
              </a:rPr>
              <a:t> </a:t>
            </a:r>
            <a:r>
              <a:rPr lang="fr-FR" sz="1200" dirty="0" smtClean="0"/>
              <a:t>et les </a:t>
            </a:r>
            <a:r>
              <a:rPr lang="fr-FR" sz="1200" b="1" dirty="0" smtClean="0">
                <a:solidFill>
                  <a:schemeClr val="accent6">
                    <a:lumMod val="50000"/>
                  </a:schemeClr>
                </a:solidFill>
              </a:rPr>
              <a:t>indices nutritionnels</a:t>
            </a:r>
            <a:r>
              <a:rPr lang="fr-FR" sz="1200" dirty="0" smtClean="0">
                <a:solidFill>
                  <a:schemeClr val="accent6">
                    <a:lumMod val="50000"/>
                  </a:schemeClr>
                </a:solidFill>
              </a:rPr>
              <a:t> </a:t>
            </a:r>
            <a:r>
              <a:rPr lang="fr-FR" sz="1200" dirty="0" smtClean="0"/>
              <a:t>permettent le diagnostic et l’orientation thérapeutique des cas. Des références pour la définition et la classification des différentes formes de malnutrition sont basées sur les Normes de suivi de la croissance de la OMS (2006) que à son tour ont été établies à partir de la distribution « normale » de la population infantile avec la même taille autour d’un poids – médian et une dispersion mesurée par écart-type.</a:t>
            </a:r>
            <a:endParaRPr lang="x-none" sz="1200" dirty="0" smtClean="0"/>
          </a:p>
          <a:p>
            <a:endParaRPr lang="fr-FR" sz="1200" dirty="0" smtClean="0"/>
          </a:p>
          <a:p>
            <a:r>
              <a:rPr lang="fr-FR" sz="1200" dirty="0" smtClean="0"/>
              <a:t>Les </a:t>
            </a:r>
            <a:r>
              <a:rPr lang="fr-FR" sz="1200" b="1" dirty="0" smtClean="0">
                <a:solidFill>
                  <a:schemeClr val="accent6">
                    <a:lumMod val="50000"/>
                  </a:schemeClr>
                </a:solidFill>
              </a:rPr>
              <a:t>carences en micronutriments</a:t>
            </a:r>
            <a:r>
              <a:rPr lang="fr-FR" sz="1200" dirty="0" smtClean="0">
                <a:solidFill>
                  <a:schemeClr val="accent6">
                    <a:lumMod val="50000"/>
                  </a:schemeClr>
                </a:solidFill>
              </a:rPr>
              <a:t> </a:t>
            </a:r>
            <a:r>
              <a:rPr lang="fr-FR" sz="1200" dirty="0" smtClean="0"/>
              <a:t>sont souvent invisibles et ont un impact négatif sur le fonctionnement de l’organisme. Leur manifestation dépend du type de micronutriment manquant (type I avec signes cliniques spécifiques, ou type II avec affectation de la croissance et du développement). Elles sont évaluées par des méthodes directes (cliniques ou biochimiques) ou indirectes (analyse du panier alimentaire).</a:t>
            </a:r>
            <a:endParaRPr lang="x-non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1 minute.</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811073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34</a:t>
            </a:fld>
            <a:endParaRPr lang="fr-FR"/>
          </a:p>
        </p:txBody>
      </p:sp>
    </p:spTree>
    <p:extLst>
      <p:ext uri="{BB962C8B-B14F-4D97-AF65-F5344CB8AC3E}">
        <p14:creationId xmlns:p14="http://schemas.microsoft.com/office/powerpoint/2010/main" val="312730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4. Exercice</a:t>
            </a:r>
            <a:r>
              <a:rPr lang="fr-FR" sz="1200" b="1" kern="1200" baseline="0" dirty="0" smtClean="0">
                <a:solidFill>
                  <a:schemeClr val="tx1"/>
                </a:solidFill>
                <a:effectLst/>
                <a:latin typeface="+mn-lt"/>
                <a:ea typeface="+mn-ea"/>
                <a:cs typeface="+mn-cs"/>
              </a:rPr>
              <a:t> sur les formes de la malnutrition</a:t>
            </a:r>
            <a:endParaRPr lang="fr-FR" sz="1200" b="1"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fr-FR" b="0" dirty="0" smtClean="0"/>
              <a:t>Afin d’introduire, l</a:t>
            </a:r>
            <a:r>
              <a:rPr lang="fr-FR" dirty="0" smtClean="0"/>
              <a:t>es principales formes de la malnutrition,</a:t>
            </a:r>
            <a:r>
              <a:rPr lang="fr-FR" baseline="0" dirty="0" smtClean="0"/>
              <a:t> nous allons faire un petit exercice de groupe. (</a:t>
            </a:r>
            <a:r>
              <a:rPr lang="fr-FR" i="1" baseline="0" dirty="0" smtClean="0"/>
              <a:t>D</a:t>
            </a:r>
            <a:r>
              <a:rPr lang="fr-FR" i="1" dirty="0" smtClean="0"/>
              <a:t>istribuer les participants en groupes de trois ou quatre), puis </a:t>
            </a:r>
            <a:r>
              <a:rPr lang="fr-FR" i="0" dirty="0" smtClean="0"/>
              <a:t>distribuer les termes proposés pour l’exercice.</a:t>
            </a:r>
          </a:p>
          <a:p>
            <a:endParaRPr lang="fr-FR" i="0" dirty="0" smtClean="0"/>
          </a:p>
          <a:p>
            <a:r>
              <a:rPr lang="fr-FR" b="1" i="0" dirty="0" smtClean="0"/>
              <a:t>2 minutes</a:t>
            </a:r>
          </a:p>
          <a:p>
            <a:endParaRPr lang="fr-FR" i="0" dirty="0" smtClean="0"/>
          </a:p>
          <a:p>
            <a:r>
              <a:rPr lang="fr-FR" i="1" dirty="0" smtClean="0"/>
              <a:t>Demander aux participants de trouver la meilleure définition possible pour chacun d’eux</a:t>
            </a:r>
            <a:r>
              <a:rPr lang="fr-FR" dirty="0" smtClean="0"/>
              <a:t>. </a:t>
            </a:r>
          </a:p>
          <a:p>
            <a:endParaRPr lang="fr-FR" dirty="0" smtClean="0"/>
          </a:p>
          <a:p>
            <a:r>
              <a:rPr lang="fr-FR" b="1" dirty="0" smtClean="0"/>
              <a:t>10 minutes</a:t>
            </a:r>
            <a:r>
              <a:rPr lang="fr-FR" dirty="0" smtClean="0"/>
              <a:t>.</a:t>
            </a:r>
            <a:endParaRPr lang="x-none" dirty="0" smtClean="0"/>
          </a:p>
          <a:p>
            <a:r>
              <a:rPr lang="fr-FR" dirty="0" smtClean="0"/>
              <a:t> </a:t>
            </a:r>
            <a:endParaRPr lang="x-none" dirty="0" smtClean="0"/>
          </a:p>
          <a:p>
            <a:pPr lvl="0"/>
            <a:r>
              <a:rPr lang="fr-FR" i="1" dirty="0" smtClean="0"/>
              <a:t>Chaque groupe présente les définitions pour chacun des termes reçus sur un flip-</a:t>
            </a:r>
            <a:r>
              <a:rPr lang="fr-FR" i="1" dirty="0" err="1" smtClean="0"/>
              <a:t>chart</a:t>
            </a:r>
            <a:r>
              <a:rPr lang="fr-FR" i="1" dirty="0" smtClean="0"/>
              <a:t>. Les membres des autres groupes doivent poser des questions et compléter si nécessaire.</a:t>
            </a:r>
            <a:endParaRPr lang="x-none" i="1" dirty="0" smtClean="0"/>
          </a:p>
          <a:p>
            <a:pPr lvl="0"/>
            <a:r>
              <a:rPr lang="fr-FR" i="1" dirty="0" smtClean="0"/>
              <a:t>S’assurer que les participants ont bien compris les différents concepts</a:t>
            </a:r>
            <a:r>
              <a:rPr lang="fr-FR" dirty="0" smtClean="0"/>
              <a:t>. </a:t>
            </a:r>
          </a:p>
          <a:p>
            <a:pPr lvl="0"/>
            <a:endParaRPr lang="fr-FR" dirty="0" smtClean="0"/>
          </a:p>
          <a:p>
            <a:r>
              <a:rPr lang="fr-FR" dirty="0" smtClean="0"/>
              <a:t>Je vous suggère</a:t>
            </a:r>
            <a:r>
              <a:rPr lang="fr-FR" baseline="0" dirty="0" smtClean="0"/>
              <a:t> d</a:t>
            </a:r>
            <a:r>
              <a:rPr lang="fr-FR" dirty="0" smtClean="0"/>
              <a:t>e consulter le « Glossaire » que l’on remettra avec la documentation de la journée et aussi à travers les définition qui suivent incluses dans la présentation.  Nous allons maintenant entrer dans la présentation de ces différentes formes de malnutrition. </a:t>
            </a:r>
          </a:p>
          <a:p>
            <a:endParaRPr lang="fr-FR" dirty="0" smtClean="0"/>
          </a:p>
          <a:p>
            <a:r>
              <a:rPr lang="fr-FR" sz="1200" b="1" kern="1200" dirty="0" smtClean="0">
                <a:solidFill>
                  <a:schemeClr val="tx1"/>
                </a:solidFill>
                <a:effectLst/>
                <a:latin typeface="+mn-lt"/>
                <a:ea typeface="+mn-ea"/>
                <a:cs typeface="+mn-cs"/>
              </a:rPr>
              <a:t>15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67316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5. Résumer</a:t>
            </a:r>
            <a:r>
              <a:rPr lang="fr-FR" b="1" baseline="0" dirty="0" smtClean="0"/>
              <a:t> les différentes formes de malnutrition</a:t>
            </a:r>
          </a:p>
          <a:p>
            <a:endParaRPr lang="fr-FR" dirty="0" smtClean="0"/>
          </a:p>
          <a:p>
            <a:r>
              <a:rPr lang="fr-FR" dirty="0" smtClean="0"/>
              <a:t>Ce schéma ou arbre</a:t>
            </a:r>
            <a:r>
              <a:rPr lang="fr-FR" baseline="0" dirty="0" smtClean="0"/>
              <a:t> de la malnutrition </a:t>
            </a:r>
            <a:r>
              <a:rPr lang="fr-FR" dirty="0" smtClean="0"/>
              <a:t>résume toutes les formes de malnutrition. Il permet d’introduire les différentes formes de la malnutrition.</a:t>
            </a:r>
          </a:p>
          <a:p>
            <a:endParaRPr lang="fr-FR" dirty="0" smtClean="0"/>
          </a:p>
          <a:p>
            <a:pPr marL="171450" indent="-171450">
              <a:buFont typeface="Arial" panose="020B0604020202020204" pitchFamily="34" charset="0"/>
              <a:buChar char="•"/>
            </a:pPr>
            <a:r>
              <a:rPr lang="fr-FR" dirty="0" smtClean="0"/>
              <a:t>A les lecture de ce schéma, pouvez vous décrire</a:t>
            </a:r>
            <a:r>
              <a:rPr lang="fr-FR" baseline="0" dirty="0" smtClean="0"/>
              <a:t> </a:t>
            </a:r>
            <a:r>
              <a:rPr lang="fr-FR" dirty="0" smtClean="0"/>
              <a:t>par exemple la différence entre « état installé » et « état épisodique » ?</a:t>
            </a:r>
          </a:p>
          <a:p>
            <a:pPr marL="171450" indent="-171450">
              <a:buFont typeface="Arial" panose="020B0604020202020204" pitchFamily="34" charset="0"/>
              <a:buChar char="•"/>
            </a:pPr>
            <a:r>
              <a:rPr lang="fr-FR" dirty="0" smtClean="0"/>
              <a:t>Est-ce</a:t>
            </a:r>
            <a:r>
              <a:rPr lang="fr-FR" baseline="0" dirty="0" smtClean="0"/>
              <a:t> que quelqu’un pourrait me décrire les </a:t>
            </a:r>
            <a:r>
              <a:rPr lang="fr-FR" dirty="0" smtClean="0"/>
              <a:t>différentes formes de la malnutrition aigüe ?</a:t>
            </a:r>
          </a:p>
          <a:p>
            <a:pPr marL="171450" indent="-171450">
              <a:buFont typeface="Arial" panose="020B0604020202020204" pitchFamily="34" charset="0"/>
              <a:buChar char="•"/>
            </a:pPr>
            <a:r>
              <a:rPr lang="fr-FR" dirty="0" smtClean="0"/>
              <a:t>Est-ce</a:t>
            </a:r>
            <a:r>
              <a:rPr lang="fr-FR" baseline="0" dirty="0" smtClean="0"/>
              <a:t> que quelqu’un pourrait me m’expliquer le concept de </a:t>
            </a:r>
            <a:r>
              <a:rPr lang="fr-FR" dirty="0" smtClean="0"/>
              <a:t>carences du milieu ?</a:t>
            </a:r>
            <a:endParaRPr lang="x-none" dirty="0" smtClean="0"/>
          </a:p>
          <a:p>
            <a:pPr marL="171450" lvl="0" indent="-171450">
              <a:buFont typeface="Arial" panose="020B0604020202020204" pitchFamily="34" charset="0"/>
              <a:buChar char="•"/>
            </a:pPr>
            <a:r>
              <a:rPr lang="fr-FR" dirty="0" smtClean="0"/>
              <a:t>Quel est l’’importance relative de l’insuffisance pondérale ?</a:t>
            </a: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2 minutes. </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9494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6. Exercice sur les formes de la malnutrition</a:t>
            </a:r>
          </a:p>
          <a:p>
            <a:endParaRPr lang="fr-FR" dirty="0" smtClean="0"/>
          </a:p>
          <a:p>
            <a:r>
              <a:rPr lang="fr-FR" dirty="0" smtClean="0"/>
              <a:t>Pouvez-vous m’expliquer ce que vous voyez</a:t>
            </a:r>
            <a:r>
              <a:rPr lang="fr-FR" baseline="0" dirty="0" smtClean="0"/>
              <a:t> sur ces </a:t>
            </a:r>
            <a:r>
              <a:rPr lang="fr-FR" dirty="0" smtClean="0"/>
              <a:t>photos</a:t>
            </a:r>
            <a:r>
              <a:rPr lang="fr-FR" baseline="0" dirty="0" smtClean="0"/>
              <a:t> ?</a:t>
            </a:r>
            <a:endParaRPr lang="fr-FR" dirty="0" smtClean="0"/>
          </a:p>
          <a:p>
            <a:endParaRPr lang="fr-FR" dirty="0" smtClean="0"/>
          </a:p>
          <a:p>
            <a:r>
              <a:rPr lang="fr-FR" i="1" dirty="0" smtClean="0"/>
              <a:t>Vérifier que les participants connaissent-ils la différence entre les deux enfants ?</a:t>
            </a:r>
          </a:p>
          <a:p>
            <a:endParaRPr lang="fr-FR" i="1" dirty="0" smtClean="0"/>
          </a:p>
          <a:p>
            <a:r>
              <a:rPr lang="fr-FR" b="1" i="1" dirty="0" smtClean="0"/>
              <a:t>1 minute et 30 secondes</a:t>
            </a:r>
            <a:r>
              <a:rPr lang="fr-FR" i="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52322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7. Malnutrition aigüe ou Émaciation</a:t>
            </a:r>
          </a:p>
          <a:p>
            <a:endParaRPr lang="x-non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a:t>
            </a:r>
            <a:r>
              <a:rPr lang="fr-FR" sz="1200" b="1" kern="1200" dirty="0" smtClean="0">
                <a:solidFill>
                  <a:schemeClr val="tx1"/>
                </a:solidFill>
                <a:effectLst/>
                <a:latin typeface="+mn-lt"/>
                <a:ea typeface="+mn-ea"/>
                <a:cs typeface="+mn-cs"/>
              </a:rPr>
              <a:t>malnutrition aiguë </a:t>
            </a:r>
            <a:r>
              <a:rPr lang="fr-FR" sz="1200" kern="1200" dirty="0" smtClean="0">
                <a:solidFill>
                  <a:schemeClr val="tx1"/>
                </a:solidFill>
                <a:effectLst/>
                <a:latin typeface="+mn-lt"/>
                <a:ea typeface="+mn-ea"/>
                <a:cs typeface="+mn-cs"/>
              </a:rPr>
              <a:t>représente le moment où le corps commence à consommer ses propres tissus pour y trouver de l’énergie et des composants nutritionnels nécessaires à sa survie, faisant alors fondre les muscles et les réserves de gras.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termes de </a:t>
            </a:r>
            <a:r>
              <a:rPr lang="fr-FR" sz="1200" b="1" kern="1200" dirty="0" smtClean="0">
                <a:solidFill>
                  <a:schemeClr val="tx1"/>
                </a:solidFill>
                <a:effectLst/>
                <a:latin typeface="+mn-lt"/>
                <a:ea typeface="+mn-ea"/>
                <a:cs typeface="+mn-cs"/>
              </a:rPr>
              <a:t>sévères </a:t>
            </a:r>
            <a:r>
              <a:rPr lang="fr-FR" sz="1200" kern="1200" dirty="0" smtClean="0">
                <a:solidFill>
                  <a:schemeClr val="tx1"/>
                </a:solidFill>
                <a:effectLst/>
                <a:latin typeface="+mn-lt"/>
                <a:ea typeface="+mn-ea"/>
                <a:cs typeface="+mn-cs"/>
              </a:rPr>
              <a:t>et </a:t>
            </a:r>
            <a:r>
              <a:rPr lang="fr-FR" sz="1200" b="1" kern="1200" dirty="0" smtClean="0">
                <a:solidFill>
                  <a:schemeClr val="tx1"/>
                </a:solidFill>
                <a:effectLst/>
                <a:latin typeface="+mn-lt"/>
                <a:ea typeface="+mn-ea"/>
                <a:cs typeface="+mn-cs"/>
              </a:rPr>
              <a:t>modérés </a:t>
            </a:r>
            <a:r>
              <a:rPr lang="fr-FR" sz="1200" kern="1200" dirty="0" smtClean="0">
                <a:solidFill>
                  <a:schemeClr val="tx1"/>
                </a:solidFill>
                <a:effectLst/>
                <a:latin typeface="+mn-lt"/>
                <a:ea typeface="+mn-ea"/>
                <a:cs typeface="+mn-cs"/>
              </a:rPr>
              <a:t>sont employés pour décrire le degré de sévérité de la malnutrition aiguë. </a:t>
            </a:r>
            <a:r>
              <a:rPr lang="fr-FR" dirty="0" smtClean="0"/>
              <a:t>Elle reflète donc un processus récent de perte rapide et sévère de poids et de masse musculaire et/ou la présence d'un œdème bilatéral. Elle entraîne un risque accru de décès car elle réduit la résistance aux maladies et affecte les fonctions de l'organisme.</a:t>
            </a:r>
            <a:endParaRPr lang="x-none"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a:t>
            </a:r>
            <a:r>
              <a:rPr lang="fr-FR" sz="1200" b="1" kern="1200" dirty="0" smtClean="0">
                <a:solidFill>
                  <a:schemeClr val="tx1"/>
                </a:solidFill>
                <a:effectLst/>
                <a:latin typeface="+mn-lt"/>
                <a:ea typeface="+mn-ea"/>
                <a:cs typeface="+mn-cs"/>
              </a:rPr>
              <a:t>terme "</a:t>
            </a:r>
            <a:r>
              <a:rPr lang="fr-FR" sz="1200" b="1" i="1" kern="1200" dirty="0" smtClean="0">
                <a:solidFill>
                  <a:schemeClr val="tx1"/>
                </a:solidFill>
                <a:effectLst/>
                <a:latin typeface="+mn-lt"/>
                <a:ea typeface="+mn-ea"/>
                <a:cs typeface="+mn-cs"/>
              </a:rPr>
              <a:t>émaciation </a:t>
            </a:r>
            <a:r>
              <a:rPr lang="fr-FR" sz="1200" kern="120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utilisé couramment pour décrire la malnutrition aigüe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bien qu’elle ne comprenne pas le Kwashiorkor</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fait référence à l'aspect amaigri de l'individu suite à une perte de poids importante.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50 secondes</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64678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8. Formes cliniques sévères</a:t>
            </a:r>
            <a:endParaRPr lang="x-none" dirty="0" smtClean="0"/>
          </a:p>
          <a:p>
            <a:endParaRPr lang="fr-FR" sz="1200" b="0" kern="1200" dirty="0" smtClean="0">
              <a:solidFill>
                <a:schemeClr val="tx1"/>
              </a:solidFill>
              <a:effectLst/>
              <a:latin typeface="+mn-lt"/>
              <a:ea typeface="+mn-ea"/>
              <a:cs typeface="+mn-cs"/>
            </a:endParaRPr>
          </a:p>
          <a:p>
            <a:r>
              <a:rPr lang="fr-FR" sz="1200" b="0" kern="1200" dirty="0" smtClean="0">
                <a:solidFill>
                  <a:schemeClr val="tx1"/>
                </a:solidFill>
                <a:effectLst/>
                <a:latin typeface="+mn-lt"/>
                <a:ea typeface="+mn-ea"/>
                <a:cs typeface="+mn-cs"/>
              </a:rPr>
              <a:t>Les formes cliniques sévères sont </a:t>
            </a:r>
            <a:r>
              <a:rPr lang="fr-FR" sz="1200" b="1" kern="1200" dirty="0" smtClean="0">
                <a:solidFill>
                  <a:schemeClr val="tx1"/>
                </a:solidFill>
                <a:effectLst/>
                <a:latin typeface="+mn-lt"/>
                <a:ea typeface="+mn-ea"/>
                <a:cs typeface="+mn-cs"/>
              </a:rPr>
              <a:t>: </a:t>
            </a:r>
          </a:p>
          <a:p>
            <a:pPr marL="285750" indent="-285750">
              <a:buAutoNum type="romanLcParenBoth"/>
            </a:pPr>
            <a:r>
              <a:rPr lang="fr-FR" sz="1200" b="1" kern="1200" dirty="0" smtClean="0">
                <a:solidFill>
                  <a:schemeClr val="tx1"/>
                </a:solidFill>
                <a:effectLst/>
                <a:latin typeface="+mn-lt"/>
                <a:ea typeface="+mn-ea"/>
                <a:cs typeface="+mn-cs"/>
              </a:rPr>
              <a:t>Le marasme</a:t>
            </a:r>
            <a:r>
              <a:rPr lang="fr-FR" sz="1200" b="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ou perte (modérée ou grave) de poids ou masse graisseuse / musculaire;</a:t>
            </a:r>
            <a:r>
              <a:rPr lang="fr-FR" sz="1200" kern="1200" baseline="0" dirty="0" smtClean="0">
                <a:solidFill>
                  <a:schemeClr val="tx1"/>
                </a:solidFill>
                <a:effectLst/>
                <a:latin typeface="+mn-lt"/>
                <a:ea typeface="+mn-ea"/>
                <a:cs typeface="+mn-cs"/>
              </a:rPr>
              <a:t> </a:t>
            </a:r>
          </a:p>
          <a:p>
            <a:pPr marL="285750" indent="-285750">
              <a:buAutoNum type="romanLcParenBoth"/>
            </a:pPr>
            <a:r>
              <a:rPr lang="fr-FR" sz="1200" b="1" kern="1200" baseline="0" dirty="0" smtClean="0">
                <a:solidFill>
                  <a:schemeClr val="tx1"/>
                </a:solidFill>
                <a:effectLst/>
                <a:latin typeface="+mn-lt"/>
                <a:ea typeface="+mn-ea"/>
                <a:cs typeface="+mn-cs"/>
              </a:rPr>
              <a:t>le </a:t>
            </a:r>
            <a:r>
              <a:rPr lang="fr-FR" sz="1200" b="1" kern="1200" dirty="0" smtClean="0">
                <a:solidFill>
                  <a:schemeClr val="tx1"/>
                </a:solidFill>
                <a:effectLst/>
                <a:latin typeface="+mn-lt"/>
                <a:ea typeface="+mn-ea"/>
                <a:cs typeface="+mn-cs"/>
              </a:rPr>
              <a:t>Kwashiorkor</a:t>
            </a:r>
            <a:r>
              <a:rPr lang="fr-FR" sz="1200" kern="1200" dirty="0" smtClean="0">
                <a:solidFill>
                  <a:schemeClr val="tx1"/>
                </a:solidFill>
                <a:effectLst/>
                <a:latin typeface="+mn-lt"/>
                <a:ea typeface="+mn-ea"/>
                <a:cs typeface="+mn-cs"/>
              </a:rPr>
              <a:t> avec présence d'un œdème bilatéral</a:t>
            </a:r>
            <a:r>
              <a:rPr lang="fr-FR" sz="1200" kern="1200" baseline="0" dirty="0" smtClean="0">
                <a:solidFill>
                  <a:schemeClr val="tx1"/>
                </a:solidFill>
                <a:effectLst/>
                <a:latin typeface="+mn-lt"/>
                <a:ea typeface="+mn-ea"/>
                <a:cs typeface="+mn-cs"/>
              </a:rPr>
              <a:t> et ;</a:t>
            </a:r>
            <a:endParaRPr lang="fr-FR" sz="1200" kern="1200" dirty="0" smtClean="0">
              <a:solidFill>
                <a:schemeClr val="tx1"/>
              </a:solidFill>
              <a:effectLst/>
              <a:latin typeface="+mn-lt"/>
              <a:ea typeface="+mn-ea"/>
              <a:cs typeface="+mn-cs"/>
            </a:endParaRPr>
          </a:p>
          <a:p>
            <a:pPr marL="285750" indent="-285750">
              <a:buAutoNum type="romanLcParenBoth"/>
            </a:pPr>
            <a:r>
              <a:rPr lang="fr-FR" sz="1200" b="0" kern="1200" baseline="0" dirty="0" smtClean="0">
                <a:solidFill>
                  <a:schemeClr val="tx1"/>
                </a:solidFill>
                <a:effectLst/>
                <a:latin typeface="+mn-lt"/>
                <a:ea typeface="+mn-ea"/>
                <a:cs typeface="+mn-cs"/>
              </a:rPr>
              <a:t>La f</a:t>
            </a:r>
            <a:r>
              <a:rPr lang="fr-FR" sz="1200" b="0" kern="1200" dirty="0" smtClean="0">
                <a:solidFill>
                  <a:schemeClr val="tx1"/>
                </a:solidFill>
                <a:effectLst/>
                <a:latin typeface="+mn-lt"/>
                <a:ea typeface="+mn-ea"/>
                <a:cs typeface="+mn-cs"/>
              </a:rPr>
              <a:t>orme mixte qui combine les deux :,</a:t>
            </a:r>
            <a:r>
              <a:rPr lang="fr-FR" sz="1200" b="1" kern="1200" dirty="0" smtClean="0">
                <a:solidFill>
                  <a:schemeClr val="tx1"/>
                </a:solidFill>
                <a:effectLst/>
                <a:latin typeface="+mn-lt"/>
                <a:ea typeface="+mn-ea"/>
                <a:cs typeface="+mn-cs"/>
              </a:rPr>
              <a:t> Kwashiorkor-</a:t>
            </a:r>
            <a:r>
              <a:rPr lang="fr-FR" sz="1200" b="1" kern="1200" dirty="0" err="1" smtClean="0">
                <a:solidFill>
                  <a:schemeClr val="tx1"/>
                </a:solidFill>
                <a:effectLst/>
                <a:latin typeface="+mn-lt"/>
                <a:ea typeface="+mn-ea"/>
                <a:cs typeface="+mn-cs"/>
              </a:rPr>
              <a:t>Marasmus</a:t>
            </a:r>
            <a:r>
              <a:rPr lang="fr-FR" sz="1200" b="0" kern="1200" dirty="0" smtClean="0">
                <a:solidFill>
                  <a:schemeClr val="tx1"/>
                </a:solidFill>
                <a:effectLst/>
                <a:latin typeface="+mn-lt"/>
                <a:ea typeface="+mn-ea"/>
                <a:cs typeface="+mn-cs"/>
              </a:rPr>
              <a:t> avec une plus grande sévérité.</a:t>
            </a:r>
            <a:endParaRPr lang="en-GB" sz="1200" b="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Les deux catégories</a:t>
            </a:r>
            <a:r>
              <a:rPr lang="fr-FR" sz="1200" kern="1200" dirty="0" smtClean="0">
                <a:solidFill>
                  <a:schemeClr val="tx1"/>
                </a:solidFill>
                <a:effectLst/>
                <a:latin typeface="+mn-lt"/>
                <a:ea typeface="+mn-ea"/>
                <a:cs typeface="+mn-cs"/>
              </a:rPr>
              <a:t> de la malnutrition aigüe sont :</a:t>
            </a:r>
          </a:p>
          <a:p>
            <a:pPr marL="285750" indent="-285750">
              <a:buAutoNum type="romanLcParenBoth"/>
            </a:pPr>
            <a:r>
              <a:rPr lang="fr-FR" sz="1200" b="1" kern="1200" dirty="0" smtClean="0">
                <a:solidFill>
                  <a:schemeClr val="tx1"/>
                </a:solidFill>
                <a:effectLst/>
                <a:latin typeface="+mn-lt"/>
                <a:ea typeface="+mn-ea"/>
                <a:cs typeface="+mn-cs"/>
              </a:rPr>
              <a:t>La Malnutrition Aigüe Sévère (</a:t>
            </a:r>
            <a:r>
              <a:rPr lang="fr-FR" sz="1200" kern="1200" dirty="0" smtClean="0">
                <a:solidFill>
                  <a:schemeClr val="tx1"/>
                </a:solidFill>
                <a:effectLst/>
                <a:latin typeface="+mn-lt"/>
                <a:ea typeface="+mn-ea"/>
                <a:cs typeface="+mn-cs"/>
              </a:rPr>
              <a:t>MAS) avec ou sans complications cliniques (intérêt pour l'orientation thérapeutique) et;</a:t>
            </a:r>
          </a:p>
          <a:p>
            <a:pPr marL="285750" indent="-285750">
              <a:buAutoNum type="romanLcParenBoth"/>
            </a:pPr>
            <a:r>
              <a:rPr lang="fr-FR" sz="1200" b="1" kern="1200" dirty="0" smtClean="0">
                <a:solidFill>
                  <a:schemeClr val="tx1"/>
                </a:solidFill>
                <a:effectLst/>
                <a:latin typeface="+mn-lt"/>
                <a:ea typeface="+mn-ea"/>
                <a:cs typeface="+mn-cs"/>
              </a:rPr>
              <a:t>La Malnutrition Aigüe Modérée</a:t>
            </a:r>
            <a:r>
              <a:rPr lang="fr-FR" sz="1200" kern="1200" dirty="0" smtClean="0">
                <a:solidFill>
                  <a:schemeClr val="tx1"/>
                </a:solidFill>
                <a:effectLst/>
                <a:latin typeface="+mn-lt"/>
                <a:ea typeface="+mn-ea"/>
                <a:cs typeface="+mn-cs"/>
              </a:rPr>
              <a:t> (MAM).</a:t>
            </a:r>
          </a:p>
          <a:p>
            <a:pPr marL="285750" indent="-285750">
              <a:buAutoNum type="romanLcParenBoth"/>
            </a:pPr>
            <a:endParaRPr lang="fr-FR" sz="1200" kern="1200" dirty="0" smtClean="0">
              <a:solidFill>
                <a:schemeClr val="tx1"/>
              </a:solidFill>
              <a:effectLst/>
              <a:latin typeface="+mn-lt"/>
              <a:ea typeface="+mn-ea"/>
              <a:cs typeface="+mn-cs"/>
            </a:endParaRPr>
          </a:p>
          <a:p>
            <a:pPr marL="0" indent="0">
              <a:buNone/>
            </a:pPr>
            <a:r>
              <a:rPr lang="fr-FR" sz="1200" b="1" kern="1200" dirty="0" smtClean="0">
                <a:solidFill>
                  <a:schemeClr val="tx1"/>
                </a:solidFill>
                <a:effectLst/>
                <a:latin typeface="+mn-lt"/>
                <a:ea typeface="+mn-ea"/>
                <a:cs typeface="+mn-cs"/>
              </a:rPr>
              <a:t>40 secondes</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35904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9. le Marasme</a:t>
            </a:r>
          </a:p>
          <a:p>
            <a:endParaRPr lang="x-none" dirty="0" smtClean="0"/>
          </a:p>
          <a:p>
            <a:r>
              <a:rPr lang="fr-FR" sz="1200" kern="1200" dirty="0" smtClean="0">
                <a:solidFill>
                  <a:schemeClr val="tx1"/>
                </a:solidFill>
                <a:effectLst/>
                <a:latin typeface="+mn-lt"/>
                <a:ea typeface="+mn-ea"/>
                <a:cs typeface="+mn-cs"/>
              </a:rPr>
              <a:t>Le marasme est la forme </a:t>
            </a:r>
            <a:r>
              <a:rPr lang="fr-FR" sz="1200" b="1" kern="1200" dirty="0" smtClean="0">
                <a:solidFill>
                  <a:schemeClr val="tx1"/>
                </a:solidFill>
                <a:effectLst/>
                <a:latin typeface="+mn-lt"/>
                <a:ea typeface="+mn-ea"/>
                <a:cs typeface="+mn-cs"/>
              </a:rPr>
              <a:t>la plus représentée au Niger</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L’enfant présente une maigreur spectaculaire, les os sont saillants, les yeux enfoncés, la peau distendue. Il prend alors l’allure d’un petit vieillard desséché. Il peut ne plus peser que la moitié du poids normal pour son âge. </a:t>
            </a:r>
            <a:r>
              <a:rPr lang="fr-FR" dirty="0" smtClean="0"/>
              <a:t>Il présente d’autres signes comme une dilatation de l’estomac souvent due à des vers intestinaux, une irritabilité… A cela peut s’ajouter une anorexie (grave), des infections, une insuffisance hépatique et des carences en nutriments de type I.</a:t>
            </a:r>
          </a:p>
          <a:p>
            <a:endParaRPr lang="x-none" dirty="0" smtClean="0"/>
          </a:p>
          <a:p>
            <a:r>
              <a:rPr lang="fr-FR" dirty="0" smtClean="0"/>
              <a:t>Le marasme apparaît comme une </a:t>
            </a:r>
            <a:r>
              <a:rPr lang="fr-FR" b="1" dirty="0" smtClean="0"/>
              <a:t>combinaison de carences énergétiques et de nutriments type II et un régime alimentaire monotone pauvre en micronutriments</a:t>
            </a:r>
            <a:r>
              <a:rPr lang="fr-FR" dirty="0" smtClean="0"/>
              <a:t>.</a:t>
            </a:r>
          </a:p>
          <a:p>
            <a:endParaRPr lang="fr-FR" dirty="0" smtClean="0"/>
          </a:p>
          <a:p>
            <a:r>
              <a:rPr lang="fr-FR" b="1" dirty="0" smtClean="0"/>
              <a:t>40 secondes</a:t>
            </a:r>
            <a:r>
              <a:rPr lang="fr-FR" dirty="0" smtClean="0"/>
              <a:t>.</a:t>
            </a: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25924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3034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49237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0562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112398425"/>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27-Jan-21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32212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27-Jan-21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2270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27-Jan-21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481520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27-Jan-21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0397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27-Jan-21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68041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842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26372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789422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3400587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106571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D8FF7D0-8268-4EFA-B06F-F13501D569EF}" type="datetimeFigureOut">
              <a:rPr lang="fr-FR" smtClean="0">
                <a:solidFill>
                  <a:srgbClr val="FFFFFF"/>
                </a:solidFill>
              </a:rPr>
              <a:pPr/>
              <a:t>27/01/2021</a:t>
            </a:fld>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p>
            <a:fld id="{6ADC0BCF-F1C1-4CC1-A145-B48C8A6BD313}"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159138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FC1C5B5-8F6F-D941-AFC1-1A3CE302BDE4}"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1919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FC1C5B5-8F6F-D941-AFC1-1A3CE302BDE4}" type="datetimeFigureOut">
              <a:rPr lang="fr-FR" smtClean="0"/>
              <a:t>27/01/2021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8499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FC1C5B5-8F6F-D941-AFC1-1A3CE302BDE4}" type="datetimeFigureOut">
              <a:rPr lang="fr-FR" smtClean="0"/>
              <a:t>27/01/2021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976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FC1C5B5-8F6F-D941-AFC1-1A3CE302BDE4}" type="datetimeFigureOut">
              <a:rPr lang="fr-FR" smtClean="0"/>
              <a:t>27/01/2021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16387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C5B5-8F6F-D941-AFC1-1A3CE302BDE4}" type="datetimeFigureOut">
              <a:rPr lang="fr-FR" smtClean="0"/>
              <a:t>27/01/2021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55972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27/01/2021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73720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27/01/2021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56485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C5B5-8F6F-D941-AFC1-1A3CE302BDE4}" type="datetimeFigureOut">
              <a:rPr lang="fr-FR" smtClean="0"/>
              <a:t>27/01/2021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54E62-313F-4245-A786-B0FE8BB00D39}" type="slidenum">
              <a:rPr lang="fr-FR" smtClean="0"/>
              <a:t>‹N°›</a:t>
            </a:fld>
            <a:endParaRPr lang="fr-FR"/>
          </a:p>
        </p:txBody>
      </p:sp>
    </p:spTree>
    <p:extLst>
      <p:ext uri="{BB962C8B-B14F-4D97-AF65-F5344CB8AC3E}">
        <p14:creationId xmlns:p14="http://schemas.microsoft.com/office/powerpoint/2010/main" val="6923422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32141948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1.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22.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1334" y="2660341"/>
            <a:ext cx="4106333" cy="1769843"/>
          </a:xfrm>
        </p:spPr>
        <p:txBody>
          <a:bodyPr>
            <a:noAutofit/>
          </a:bodyPr>
          <a:lstStyle/>
          <a:p>
            <a:pPr algn="ctr"/>
            <a:r>
              <a:rPr lang="fr-FR" b="1" dirty="0">
                <a:solidFill>
                  <a:schemeClr val="bg1"/>
                </a:solidFill>
              </a:rPr>
              <a:t>Formes et </a:t>
            </a:r>
            <a:r>
              <a:rPr lang="fr-FR" b="1" dirty="0" smtClean="0">
                <a:solidFill>
                  <a:schemeClr val="bg1"/>
                </a:solidFill>
              </a:rPr>
              <a:t>mesures </a:t>
            </a:r>
            <a:r>
              <a:rPr lang="fr-FR" b="1" dirty="0">
                <a:solidFill>
                  <a:schemeClr val="bg1"/>
                </a:solidFill>
              </a:rPr>
              <a:t>de la malnutrition </a:t>
            </a:r>
          </a:p>
        </p:txBody>
      </p:sp>
      <p:sp>
        <p:nvSpPr>
          <p:cNvPr id="4" name="Titre 1"/>
          <p:cNvSpPr txBox="1">
            <a:spLocks/>
          </p:cNvSpPr>
          <p:nvPr/>
        </p:nvSpPr>
        <p:spPr>
          <a:xfrm>
            <a:off x="5368866" y="5099267"/>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2000" dirty="0" smtClean="0">
                <a:solidFill>
                  <a:schemeClr val="bg2">
                    <a:lumMod val="25000"/>
                  </a:schemeClr>
                </a:solidFill>
                <a:latin typeface="+mn-lt"/>
              </a:rPr>
              <a:t>Date </a:t>
            </a:r>
          </a:p>
          <a:p>
            <a:pPr algn="ctr"/>
            <a:r>
              <a:rPr lang="fr-FR" sz="2000" dirty="0" smtClean="0">
                <a:solidFill>
                  <a:schemeClr val="bg2">
                    <a:lumMod val="25000"/>
                  </a:schemeClr>
                </a:solidFill>
                <a:latin typeface="+mn-lt"/>
              </a:rPr>
              <a:t>Formateur</a:t>
            </a:r>
            <a:endParaRPr lang="fr-FR" sz="2000" dirty="0">
              <a:solidFill>
                <a:schemeClr val="bg2">
                  <a:lumMod val="25000"/>
                </a:schemeClr>
              </a:solidFill>
              <a:latin typeface="+mn-lt"/>
            </a:endParaRPr>
          </a:p>
          <a:p>
            <a:pPr algn="ctr"/>
            <a:r>
              <a:rPr lang="fr-FR" sz="2000" dirty="0" smtClean="0">
                <a:solidFill>
                  <a:schemeClr val="bg2">
                    <a:lumMod val="25000"/>
                  </a:schemeClr>
                </a:solidFill>
                <a:latin typeface="+mn-lt"/>
              </a:rPr>
              <a:t>Lieu, </a:t>
            </a:r>
            <a:r>
              <a:rPr lang="fr-FR" sz="2000" dirty="0">
                <a:solidFill>
                  <a:schemeClr val="bg2">
                    <a:lumMod val="25000"/>
                  </a:schemeClr>
                </a:solidFill>
                <a:latin typeface="+mn-lt"/>
              </a:rPr>
              <a:t>Niger</a:t>
            </a:r>
          </a:p>
        </p:txBody>
      </p:sp>
    </p:spTree>
    <p:extLst>
      <p:ext uri="{BB962C8B-B14F-4D97-AF65-F5344CB8AC3E}">
        <p14:creationId xmlns:p14="http://schemas.microsoft.com/office/powerpoint/2010/main" val="232729377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10</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214786" y="54779"/>
            <a:ext cx="4787677" cy="584775"/>
          </a:xfrm>
          <a:prstGeom prst="rect">
            <a:avLst/>
          </a:prstGeom>
          <a:noFill/>
        </p:spPr>
        <p:txBody>
          <a:bodyPr wrap="square" rtlCol="0">
            <a:spAutoFit/>
          </a:bodyPr>
          <a:lstStyle/>
          <a:p>
            <a:pPr defTabSz="363538">
              <a:tabLst>
                <a:tab pos="903288" algn="l"/>
                <a:tab pos="1077913" algn="l"/>
              </a:tabLst>
            </a:pPr>
            <a:r>
              <a:rPr lang="fr-FR" sz="3200" b="1" cap="small" dirty="0" err="1">
                <a:solidFill>
                  <a:srgbClr val="FFFFFF"/>
                </a:solidFill>
              </a:rPr>
              <a:t>Kwashiorko</a:t>
            </a:r>
            <a:endParaRPr lang="fr-FR" sz="3200" b="1" cap="small" dirty="0">
              <a:solidFill>
                <a:srgbClr val="FFFFFF"/>
              </a:solidFill>
            </a:endParaRPr>
          </a:p>
        </p:txBody>
      </p:sp>
      <p:sp>
        <p:nvSpPr>
          <p:cNvPr id="10" name="Espace réservé du contenu 2"/>
          <p:cNvSpPr>
            <a:spLocks noGrp="1"/>
          </p:cNvSpPr>
          <p:nvPr>
            <p:ph idx="1"/>
          </p:nvPr>
        </p:nvSpPr>
        <p:spPr>
          <a:xfrm>
            <a:off x="190452" y="3219673"/>
            <a:ext cx="5562647" cy="2938797"/>
          </a:xfrm>
        </p:spPr>
        <p:txBody>
          <a:bodyPr>
            <a:noAutofit/>
          </a:bodyPr>
          <a:lstStyle/>
          <a:p>
            <a:pPr marL="0" indent="0">
              <a:buNone/>
            </a:pPr>
            <a:r>
              <a:rPr lang="fr-FR" sz="2400" b="1" dirty="0" smtClean="0">
                <a:solidFill>
                  <a:schemeClr val="accent4">
                    <a:lumMod val="50000"/>
                  </a:schemeClr>
                </a:solidFill>
              </a:rPr>
              <a:t>KWASHIORKOR-MARASME</a:t>
            </a:r>
            <a:endParaRPr lang="fr-FR" sz="2400" b="1" dirty="0">
              <a:solidFill>
                <a:schemeClr val="accent4">
                  <a:lumMod val="50000"/>
                </a:schemeClr>
              </a:solidFill>
            </a:endParaRPr>
          </a:p>
          <a:p>
            <a:pPr marL="171450" indent="-171450"/>
            <a:r>
              <a:rPr lang="fr-FR" sz="2400" b="1" dirty="0">
                <a:solidFill>
                  <a:schemeClr val="accent3">
                    <a:lumMod val="50000"/>
                  </a:schemeClr>
                </a:solidFill>
              </a:rPr>
              <a:t>Combine les deux formes de malnutrition aigüe sévère </a:t>
            </a:r>
            <a:r>
              <a:rPr lang="fr-FR" sz="2400" b="1" dirty="0"/>
              <a:t>: il se manifeste par une émaciation sévère ou modérée et un œdème bilatéral en godet (le plus souvent au niveau des pieds et des </a:t>
            </a:r>
            <a:r>
              <a:rPr lang="fr-FR" sz="2400" b="1" dirty="0" smtClean="0"/>
              <a:t>jambes)</a:t>
            </a:r>
            <a:endParaRPr lang="fr-FR" sz="2400" b="1" dirty="0"/>
          </a:p>
        </p:txBody>
      </p:sp>
      <p:pic>
        <p:nvPicPr>
          <p:cNvPr id="11" name="Picture 3">
            <a:extLst>
              <a:ext uri="{FF2B5EF4-FFF2-40B4-BE49-F238E27FC236}">
                <a16:creationId xmlns:a16="http://schemas.microsoft.com/office/drawing/2014/main" xmlns="" id="{60A9FE4F-909C-5E48-87AF-8DB6DB15914C}"/>
              </a:ext>
            </a:extLst>
          </p:cNvPr>
          <p:cNvPicPr/>
          <p:nvPr/>
        </p:nvPicPr>
        <p:blipFill rotWithShape="1">
          <a:blip r:embed="rId5">
            <a:extLst>
              <a:ext uri="{28A0092B-C50C-407E-A947-70E740481C1C}">
                <a14:useLocalDpi xmlns:a14="http://schemas.microsoft.com/office/drawing/2010/main" val="0"/>
              </a:ext>
            </a:extLst>
          </a:blip>
          <a:srcRect l="55169"/>
          <a:stretch/>
        </p:blipFill>
        <p:spPr bwMode="auto">
          <a:xfrm>
            <a:off x="5545275" y="3509740"/>
            <a:ext cx="3628620" cy="2358664"/>
          </a:xfrm>
          <a:prstGeom prst="rect">
            <a:avLst/>
          </a:prstGeom>
          <a:noFill/>
        </p:spPr>
      </p:pic>
      <p:sp>
        <p:nvSpPr>
          <p:cNvPr id="2" name="Rectangle 1"/>
          <p:cNvSpPr/>
          <p:nvPr/>
        </p:nvSpPr>
        <p:spPr>
          <a:xfrm>
            <a:off x="2214786" y="1192230"/>
            <a:ext cx="6571456" cy="1785104"/>
          </a:xfrm>
          <a:prstGeom prst="rect">
            <a:avLst/>
          </a:prstGeom>
        </p:spPr>
        <p:txBody>
          <a:bodyPr wrap="square">
            <a:spAutoFit/>
          </a:bodyPr>
          <a:lstStyle/>
          <a:p>
            <a:pPr marL="285750" indent="-285750">
              <a:buFont typeface="Arial" panose="020B0604020202020204" pitchFamily="34" charset="0"/>
              <a:buChar char="•"/>
            </a:pPr>
            <a:r>
              <a:rPr lang="fr-FR" sz="2200" b="1" dirty="0">
                <a:solidFill>
                  <a:schemeClr val="accent1">
                    <a:lumMod val="50000"/>
                  </a:schemeClr>
                </a:solidFill>
              </a:rPr>
              <a:t>Présence d’œdèmes bilatéraux et en </a:t>
            </a:r>
            <a:r>
              <a:rPr lang="fr-FR" sz="2200" b="1" dirty="0" smtClean="0">
                <a:solidFill>
                  <a:schemeClr val="accent1">
                    <a:lumMod val="50000"/>
                  </a:schemeClr>
                </a:solidFill>
              </a:rPr>
              <a:t>godet </a:t>
            </a:r>
            <a:endParaRPr lang="fr-FR" sz="2200" b="1" dirty="0">
              <a:solidFill>
                <a:schemeClr val="accent1">
                  <a:lumMod val="50000"/>
                </a:schemeClr>
              </a:solidFill>
            </a:endParaRPr>
          </a:p>
          <a:p>
            <a:pPr marL="285750" indent="-285750">
              <a:buFont typeface="Arial" panose="020B0604020202020204" pitchFamily="34" charset="0"/>
              <a:buChar char="•"/>
            </a:pPr>
            <a:r>
              <a:rPr lang="fr-FR" sz="2200" b="1" dirty="0">
                <a:solidFill>
                  <a:schemeClr val="accent6">
                    <a:lumMod val="50000"/>
                  </a:schemeClr>
                </a:solidFill>
              </a:rPr>
              <a:t>Dans sa forme la plus sévère, se manifeste par une peau extrêmement fine et brillante, des lésions cutanées, des cheveux décolorés, une stéatose hépatique (foie gras) et apathie</a:t>
            </a:r>
            <a:r>
              <a:rPr lang="fr-FR" sz="2200" b="1" dirty="0"/>
              <a:t>.</a:t>
            </a:r>
          </a:p>
        </p:txBody>
      </p:sp>
      <p:sp>
        <p:nvSpPr>
          <p:cNvPr id="3" name="Flèche courbée vers la droite 2"/>
          <p:cNvSpPr/>
          <p:nvPr/>
        </p:nvSpPr>
        <p:spPr>
          <a:xfrm>
            <a:off x="609600" y="1524000"/>
            <a:ext cx="1186086" cy="9010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449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4" presetClass="entr" presetSubtype="5"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vertical)">
                                      <p:cBhvr>
                                        <p:cTn id="22" dur="500"/>
                                        <p:tgtEl>
                                          <p:spTgt spid="2"/>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arn(inVertical)">
                                      <p:cBhvr>
                                        <p:cTn id="26" dur="500"/>
                                        <p:tgtEl>
                                          <p:spTgt spid="10">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left)">
                                      <p:cBhvr>
                                        <p:cTn id="3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11</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Retard de croissance ou malnutrition chronique </a:t>
            </a:r>
          </a:p>
        </p:txBody>
      </p:sp>
      <p:pic>
        <p:nvPicPr>
          <p:cNvPr id="10" name="Picture 3">
            <a:extLst>
              <a:ext uri="{FF2B5EF4-FFF2-40B4-BE49-F238E27FC236}">
                <a16:creationId xmlns:a16="http://schemas.microsoft.com/office/drawing/2014/main" xmlns="" id="{5722A444-9504-CE41-83B1-A34DF6DF2391}"/>
              </a:ext>
            </a:extLst>
          </p:cNvPr>
          <p:cNvPicPr>
            <a:picLocks noChangeArrowheads="1"/>
          </p:cNvPicPr>
          <p:nvPr/>
        </p:nvPicPr>
        <p:blipFill>
          <a:blip r:embed="rId5" cstate="print"/>
          <a:srcRect/>
          <a:stretch>
            <a:fillRect/>
          </a:stretch>
        </p:blipFill>
        <p:spPr bwMode="auto">
          <a:xfrm>
            <a:off x="385986" y="1647140"/>
            <a:ext cx="3200400" cy="3886200"/>
          </a:xfrm>
          <a:prstGeom prst="rect">
            <a:avLst/>
          </a:prstGeom>
          <a:noFill/>
          <a:ln w="9525" cap="flat">
            <a:noFill/>
            <a:miter lim="800000"/>
            <a:headEnd/>
            <a:tailEnd/>
          </a:ln>
        </p:spPr>
      </p:pic>
      <p:sp>
        <p:nvSpPr>
          <p:cNvPr id="11" name="Espace réservé du contenu 2"/>
          <p:cNvSpPr>
            <a:spLocks noGrp="1"/>
          </p:cNvSpPr>
          <p:nvPr>
            <p:ph idx="1"/>
          </p:nvPr>
        </p:nvSpPr>
        <p:spPr>
          <a:xfrm>
            <a:off x="5162550" y="1514475"/>
            <a:ext cx="3847306" cy="1431463"/>
          </a:xfrm>
        </p:spPr>
        <p:txBody>
          <a:bodyPr>
            <a:noAutofit/>
          </a:bodyPr>
          <a:lstStyle/>
          <a:p>
            <a:pPr marL="0" indent="0">
              <a:buNone/>
            </a:pPr>
            <a:r>
              <a:rPr lang="fr-FR" dirty="0" smtClean="0"/>
              <a:t>Affecte </a:t>
            </a:r>
            <a:r>
              <a:rPr lang="fr-FR" dirty="0"/>
              <a:t>la croissance en (hauteur) de manière </a:t>
            </a:r>
            <a:r>
              <a:rPr lang="fr-FR" dirty="0" smtClean="0"/>
              <a:t>linéaire</a:t>
            </a:r>
            <a:endParaRPr lang="fr-FR" dirty="0"/>
          </a:p>
          <a:p>
            <a:endParaRPr lang="fr-FR" dirty="0"/>
          </a:p>
        </p:txBody>
      </p:sp>
      <p:sp>
        <p:nvSpPr>
          <p:cNvPr id="2" name="Rectangle 1"/>
          <p:cNvSpPr/>
          <p:nvPr/>
        </p:nvSpPr>
        <p:spPr>
          <a:xfrm>
            <a:off x="3943350" y="2973828"/>
            <a:ext cx="4882716" cy="2677656"/>
          </a:xfrm>
          <a:prstGeom prst="rect">
            <a:avLst/>
          </a:prstGeom>
        </p:spPr>
        <p:txBody>
          <a:bodyPr wrap="square">
            <a:spAutoFit/>
          </a:bodyPr>
          <a:lstStyle/>
          <a:p>
            <a:r>
              <a:rPr lang="fr-FR" sz="2400" dirty="0"/>
              <a:t>Elle peut commencer dans le ventre de la mère (croissance intra-utérine médiocre) et se poursuivre pendant la petite enfance, et possibilité limitée </a:t>
            </a:r>
            <a:r>
              <a:rPr lang="fr-FR" sz="2400" dirty="0" smtClean="0"/>
              <a:t>d'annulation et </a:t>
            </a:r>
            <a:r>
              <a:rPr lang="fr-FR" sz="2400" dirty="0"/>
              <a:t>seulement avant l'âge de 2 ans. </a:t>
            </a:r>
          </a:p>
        </p:txBody>
      </p:sp>
      <p:sp>
        <p:nvSpPr>
          <p:cNvPr id="3" name="Flèche droite rayée 2"/>
          <p:cNvSpPr/>
          <p:nvPr/>
        </p:nvSpPr>
        <p:spPr>
          <a:xfrm>
            <a:off x="3943350" y="1943100"/>
            <a:ext cx="971550" cy="4381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63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checkerboard(across)">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3829"/>
            <a:ext cx="4787677" cy="584775"/>
          </a:xfrm>
          <a:prstGeom prst="rect">
            <a:avLst/>
          </a:prstGeom>
          <a:noFill/>
        </p:spPr>
        <p:txBody>
          <a:bodyPr wrap="square" rtlCol="0">
            <a:spAutoFit/>
          </a:bodyPr>
          <a:lstStyle/>
          <a:p>
            <a:pPr defTabSz="363538">
              <a:tabLst>
                <a:tab pos="903288" algn="l"/>
                <a:tab pos="1077913" algn="l"/>
              </a:tabLst>
            </a:pPr>
            <a:r>
              <a:rPr lang="fr-FR" sz="3200" b="1" cap="small" dirty="0">
                <a:solidFill>
                  <a:srgbClr val="FFFFFF"/>
                </a:solidFill>
              </a:rPr>
              <a:t>Insuffisance pondérale </a:t>
            </a:r>
          </a:p>
        </p:txBody>
      </p:sp>
      <p:sp>
        <p:nvSpPr>
          <p:cNvPr id="10" name="Espace réservé du contenu 2"/>
          <p:cNvSpPr>
            <a:spLocks noGrp="1"/>
          </p:cNvSpPr>
          <p:nvPr>
            <p:ph idx="1"/>
          </p:nvPr>
        </p:nvSpPr>
        <p:spPr>
          <a:xfrm>
            <a:off x="179917" y="2903014"/>
            <a:ext cx="4868333" cy="3345386"/>
          </a:xfrm>
        </p:spPr>
        <p:txBody>
          <a:bodyPr>
            <a:noAutofit/>
          </a:bodyPr>
          <a:lstStyle/>
          <a:p>
            <a:pPr marL="0" lvl="1" indent="0">
              <a:buNone/>
            </a:pPr>
            <a:r>
              <a:rPr lang="fr-FR" dirty="0" smtClean="0"/>
              <a:t>La </a:t>
            </a:r>
            <a:r>
              <a:rPr lang="fr-FR" dirty="0"/>
              <a:t>prévalence de l’insuffisance pondérale est couramment utilisée pour la surveillance de l’état de croissance et son </a:t>
            </a:r>
            <a:r>
              <a:rPr lang="fr-FR" dirty="0" smtClean="0"/>
              <a:t>amélioration et </a:t>
            </a:r>
            <a:r>
              <a:rPr lang="fr-FR" dirty="0"/>
              <a:t>dans les programmes de santé et de nutrition pour les </a:t>
            </a:r>
            <a:r>
              <a:rPr lang="fr-FR" dirty="0" smtClean="0"/>
              <a:t>enfants </a:t>
            </a:r>
            <a:r>
              <a:rPr lang="fr-FR" dirty="0"/>
              <a:t>dans le but de traiter et de prévenir la malnutrition. </a:t>
            </a:r>
          </a:p>
        </p:txBody>
      </p:sp>
      <p:sp>
        <p:nvSpPr>
          <p:cNvPr id="2" name="Rectangle 1"/>
          <p:cNvSpPr/>
          <p:nvPr/>
        </p:nvSpPr>
        <p:spPr>
          <a:xfrm>
            <a:off x="2195736" y="1488727"/>
            <a:ext cx="6814120" cy="1200329"/>
          </a:xfrm>
          <a:prstGeom prst="rect">
            <a:avLst/>
          </a:prstGeom>
        </p:spPr>
        <p:txBody>
          <a:bodyPr wrap="square">
            <a:spAutoFit/>
          </a:bodyPr>
          <a:lstStyle/>
          <a:p>
            <a:r>
              <a:rPr lang="fr-FR" sz="2400" b="1" dirty="0"/>
              <a:t>Forme composite de sous-nutrition comprenant des éléments de retard de croissance et d’émaciation</a:t>
            </a:r>
          </a:p>
        </p:txBody>
      </p:sp>
      <p:sp>
        <p:nvSpPr>
          <p:cNvPr id="3" name="Flèche courbée vers la droite 2"/>
          <p:cNvSpPr/>
          <p:nvPr/>
        </p:nvSpPr>
        <p:spPr>
          <a:xfrm>
            <a:off x="647700" y="1652885"/>
            <a:ext cx="1162050" cy="8617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011" y="3519179"/>
            <a:ext cx="3173413" cy="2119840"/>
          </a:xfrm>
          <a:prstGeom prst="rect">
            <a:avLst/>
          </a:prstGeom>
        </p:spPr>
      </p:pic>
    </p:spTree>
    <p:extLst>
      <p:ext uri="{BB962C8B-B14F-4D97-AF65-F5344CB8AC3E}">
        <p14:creationId xmlns:p14="http://schemas.microsoft.com/office/powerpoint/2010/main" val="42704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13</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952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Liens entre l’émaciation et le retard de la croissance</a:t>
            </a:r>
          </a:p>
        </p:txBody>
      </p:sp>
      <p:sp>
        <p:nvSpPr>
          <p:cNvPr id="10" name="Text Placeholder 4"/>
          <p:cNvSpPr>
            <a:spLocks noGrp="1"/>
          </p:cNvSpPr>
          <p:nvPr>
            <p:ph idx="1"/>
          </p:nvPr>
        </p:nvSpPr>
        <p:spPr>
          <a:xfrm>
            <a:off x="312507" y="1504320"/>
            <a:ext cx="3766458" cy="4262442"/>
          </a:xfrm>
        </p:spPr>
        <p:txBody>
          <a:bodyPr>
            <a:noAutofit/>
          </a:bodyPr>
          <a:lstStyle/>
          <a:p>
            <a:r>
              <a:rPr lang="fr-FR" sz="2200" b="1" dirty="0"/>
              <a:t>Partagent des facteurs de risque et ont des conséquences communes. Ils peuvent s'influencer mutuellement. </a:t>
            </a:r>
          </a:p>
          <a:p>
            <a:r>
              <a:rPr lang="fr-FR" sz="2200" b="1" dirty="0"/>
              <a:t>Les deux sont présents dans toutes sortes de contextes et un grand nombre d'enfants peuvent souffrir simultanément.</a:t>
            </a:r>
          </a:p>
        </p:txBody>
      </p:sp>
      <p:pic>
        <p:nvPicPr>
          <p:cNvPr id="11" name="Picture 5">
            <a:extLst>
              <a:ext uri="{FF2B5EF4-FFF2-40B4-BE49-F238E27FC236}">
                <a16:creationId xmlns:a16="http://schemas.microsoft.com/office/drawing/2014/main" xmlns="" id="{0B3D5C3E-4CB7-F94F-981A-E4C06110606E}"/>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sharpenSoften amount="50000"/>
                    </a14:imgEffect>
                    <a14:imgEffect>
                      <a14:brightnessContrast bright="40000"/>
                    </a14:imgEffect>
                  </a14:imgLayer>
                </a14:imgProps>
              </a:ext>
            </a:extLst>
          </a:blip>
          <a:srcRect l="10833" t="6595" r="10000" b="19886"/>
          <a:stretch/>
        </p:blipFill>
        <p:spPr>
          <a:xfrm>
            <a:off x="4572000" y="2195436"/>
            <a:ext cx="4297680" cy="2804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6">
            <a:extLst>
              <a:ext uri="{FF2B5EF4-FFF2-40B4-BE49-F238E27FC236}">
                <a16:creationId xmlns:a16="http://schemas.microsoft.com/office/drawing/2014/main" xmlns="" id="{8342BD1D-FBE1-314F-A791-C1D881C6F6A8}"/>
              </a:ext>
            </a:extLst>
          </p:cNvPr>
          <p:cNvSpPr txBox="1"/>
          <p:nvPr/>
        </p:nvSpPr>
        <p:spPr>
          <a:xfrm>
            <a:off x="6167765" y="5096623"/>
            <a:ext cx="1204585" cy="400110"/>
          </a:xfrm>
          <a:prstGeom prst="rect">
            <a:avLst/>
          </a:prstGeom>
          <a:noFill/>
        </p:spPr>
        <p:txBody>
          <a:bodyPr wrap="square" rtlCol="0">
            <a:spAutoFit/>
          </a:bodyPr>
          <a:lstStyle/>
          <a:p>
            <a:pPr algn="ctr"/>
            <a:r>
              <a:rPr lang="es-ES_tradnl" sz="2000" b="1" dirty="0">
                <a:solidFill>
                  <a:schemeClr val="accent1">
                    <a:lumMod val="50000"/>
                  </a:schemeClr>
                </a:solidFill>
              </a:rPr>
              <a:t>Normal</a:t>
            </a:r>
          </a:p>
        </p:txBody>
      </p:sp>
      <p:sp>
        <p:nvSpPr>
          <p:cNvPr id="19" name="TextBox 7">
            <a:extLst>
              <a:ext uri="{FF2B5EF4-FFF2-40B4-BE49-F238E27FC236}">
                <a16:creationId xmlns:a16="http://schemas.microsoft.com/office/drawing/2014/main" xmlns="" id="{CFA8B14B-54D6-A84B-B9A4-9A7D596612E4}"/>
              </a:ext>
            </a:extLst>
          </p:cNvPr>
          <p:cNvSpPr txBox="1"/>
          <p:nvPr/>
        </p:nvSpPr>
        <p:spPr>
          <a:xfrm>
            <a:off x="4248150" y="5070407"/>
            <a:ext cx="1711779" cy="707886"/>
          </a:xfrm>
          <a:prstGeom prst="rect">
            <a:avLst/>
          </a:prstGeom>
          <a:noFill/>
        </p:spPr>
        <p:txBody>
          <a:bodyPr wrap="square" rtlCol="0">
            <a:spAutoFit/>
          </a:bodyPr>
          <a:lstStyle/>
          <a:p>
            <a:pPr algn="ctr"/>
            <a:r>
              <a:rPr lang="fr-FR" sz="2000" b="1" dirty="0">
                <a:solidFill>
                  <a:schemeClr val="accent3">
                    <a:lumMod val="50000"/>
                  </a:schemeClr>
                </a:solidFill>
              </a:rPr>
              <a:t>Malnutrition chronique</a:t>
            </a:r>
          </a:p>
        </p:txBody>
      </p:sp>
      <p:sp>
        <p:nvSpPr>
          <p:cNvPr id="20" name="TextBox 8">
            <a:extLst>
              <a:ext uri="{FF2B5EF4-FFF2-40B4-BE49-F238E27FC236}">
                <a16:creationId xmlns:a16="http://schemas.microsoft.com/office/drawing/2014/main" xmlns="" id="{833499AF-B1CD-974F-BDCD-1012E5BAD2F0}"/>
              </a:ext>
            </a:extLst>
          </p:cNvPr>
          <p:cNvSpPr txBox="1"/>
          <p:nvPr/>
        </p:nvSpPr>
        <p:spPr>
          <a:xfrm>
            <a:off x="7337515" y="5096623"/>
            <a:ext cx="1711779" cy="707886"/>
          </a:xfrm>
          <a:prstGeom prst="rect">
            <a:avLst/>
          </a:prstGeom>
          <a:noFill/>
        </p:spPr>
        <p:txBody>
          <a:bodyPr wrap="square" rtlCol="0">
            <a:spAutoFit/>
          </a:bodyPr>
          <a:lstStyle/>
          <a:p>
            <a:pPr algn="ctr"/>
            <a:r>
              <a:rPr lang="fr-FR" sz="2000" b="1" dirty="0">
                <a:solidFill>
                  <a:schemeClr val="accent6">
                    <a:lumMod val="50000"/>
                  </a:schemeClr>
                </a:solidFill>
              </a:rPr>
              <a:t>Malnutrition aiguë </a:t>
            </a:r>
          </a:p>
        </p:txBody>
      </p:sp>
    </p:spTree>
    <p:extLst>
      <p:ext uri="{BB962C8B-B14F-4D97-AF65-F5344CB8AC3E}">
        <p14:creationId xmlns:p14="http://schemas.microsoft.com/office/powerpoint/2010/main" val="10745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
                                            <p:txEl>
                                              <p:pRg st="0" end="0"/>
                                            </p:txEl>
                                          </p:spTgt>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p:cTn id="25"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10">
                                            <p:txEl>
                                              <p:pRg st="1" end="1"/>
                                            </p:txEl>
                                          </p:spTgt>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14</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Suralimentation ou surnutrition </a:t>
            </a:r>
          </a:p>
        </p:txBody>
      </p:sp>
      <p:sp>
        <p:nvSpPr>
          <p:cNvPr id="10" name="Espace réservé du contenu 2"/>
          <p:cNvSpPr>
            <a:spLocks noGrp="1"/>
          </p:cNvSpPr>
          <p:nvPr>
            <p:ph idx="1"/>
          </p:nvPr>
        </p:nvSpPr>
        <p:spPr>
          <a:xfrm>
            <a:off x="217714" y="3682367"/>
            <a:ext cx="4686300" cy="2432683"/>
          </a:xfrm>
        </p:spPr>
        <p:txBody>
          <a:bodyPr>
            <a:noAutofit/>
          </a:bodyPr>
          <a:lstStyle/>
          <a:p>
            <a:pPr marL="0" indent="0">
              <a:buNone/>
            </a:pPr>
            <a:r>
              <a:rPr lang="fr-FR" sz="2400" b="1" dirty="0" smtClean="0">
                <a:solidFill>
                  <a:schemeClr val="accent1">
                    <a:lumMod val="50000"/>
                  </a:schemeClr>
                </a:solidFill>
              </a:rPr>
              <a:t>Obésité</a:t>
            </a:r>
            <a:r>
              <a:rPr lang="fr-FR" sz="2400" b="1" dirty="0">
                <a:solidFill>
                  <a:schemeClr val="accent1">
                    <a:lumMod val="50000"/>
                  </a:schemeClr>
                </a:solidFill>
              </a:rPr>
              <a:t>: </a:t>
            </a:r>
            <a:r>
              <a:rPr lang="fr-FR" sz="2400" dirty="0"/>
              <a:t>forme plus </a:t>
            </a:r>
            <a:r>
              <a:rPr lang="fr-FR" sz="2400" dirty="0" smtClean="0"/>
              <a:t>grave </a:t>
            </a:r>
            <a:r>
              <a:rPr lang="fr-FR" sz="2400" dirty="0"/>
              <a:t>et associée à de nombreuses pathologies chroniques.</a:t>
            </a:r>
          </a:p>
          <a:p>
            <a:pPr marL="361950" lvl="1" indent="-361950">
              <a:buFont typeface="Arial" panose="020B0604020202020204" pitchFamily="34" charset="0"/>
              <a:buChar char="•"/>
            </a:pPr>
            <a:r>
              <a:rPr lang="fr-FR" dirty="0"/>
              <a:t>Directement liée à une diminution de l’espérance de vie.</a:t>
            </a:r>
          </a:p>
        </p:txBody>
      </p:sp>
      <p:sp>
        <p:nvSpPr>
          <p:cNvPr id="2" name="Rectangle 1"/>
          <p:cNvSpPr/>
          <p:nvPr/>
        </p:nvSpPr>
        <p:spPr>
          <a:xfrm>
            <a:off x="2303573" y="858831"/>
            <a:ext cx="6679295" cy="1200329"/>
          </a:xfrm>
          <a:prstGeom prst="rect">
            <a:avLst/>
          </a:prstGeom>
        </p:spPr>
        <p:txBody>
          <a:bodyPr wrap="square">
            <a:spAutoFit/>
          </a:bodyPr>
          <a:lstStyle/>
          <a:p>
            <a:r>
              <a:rPr lang="fr-FR" sz="2400" b="1" dirty="0"/>
              <a:t>Statut nutritionnel déséquilibré suite à un excès d’alimentation et une dépense énergétique insuffisante.</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013" y="3462662"/>
            <a:ext cx="4163219" cy="2410627"/>
          </a:xfrm>
          <a:prstGeom prst="rect">
            <a:avLst/>
          </a:prstGeom>
        </p:spPr>
      </p:pic>
      <p:sp>
        <p:nvSpPr>
          <p:cNvPr id="5" name="Rectangle 4"/>
          <p:cNvSpPr/>
          <p:nvPr/>
        </p:nvSpPr>
        <p:spPr>
          <a:xfrm>
            <a:off x="217714" y="2205588"/>
            <a:ext cx="8956181" cy="1274195"/>
          </a:xfrm>
          <a:prstGeom prst="rect">
            <a:avLst/>
          </a:prstGeom>
        </p:spPr>
        <p:txBody>
          <a:bodyPr wrap="square">
            <a:spAutoFit/>
          </a:bodyPr>
          <a:lstStyle/>
          <a:p>
            <a:r>
              <a:rPr lang="fr-FR" sz="2400" b="1" dirty="0">
                <a:solidFill>
                  <a:schemeClr val="accent1">
                    <a:lumMod val="50000"/>
                  </a:schemeClr>
                </a:solidFill>
              </a:rPr>
              <a:t>Surpoids: </a:t>
            </a:r>
            <a:r>
              <a:rPr lang="fr-FR" sz="2400" b="1" dirty="0"/>
              <a:t>f</a:t>
            </a:r>
            <a:r>
              <a:rPr lang="fr-FR" sz="2400" dirty="0"/>
              <a:t>orme légère avec excès de masse </a:t>
            </a:r>
            <a:r>
              <a:rPr lang="fr-FR" sz="2400" dirty="0" smtClean="0"/>
              <a:t>graisseuse</a:t>
            </a:r>
            <a:endParaRPr lang="fr-FR" sz="2400" dirty="0"/>
          </a:p>
          <a:p>
            <a:pPr marL="361950" lvl="1" indent="-361950">
              <a:spcBef>
                <a:spcPct val="20000"/>
              </a:spcBef>
              <a:buFont typeface="Arial" panose="020B0604020202020204" pitchFamily="34" charset="0"/>
              <a:buChar char="•"/>
            </a:pPr>
            <a:r>
              <a:rPr lang="fr-FR" sz="2400" dirty="0"/>
              <a:t>Fréquente en contextes d’abondance, transition et modes de vie </a:t>
            </a:r>
            <a:r>
              <a:rPr lang="fr-FR" sz="2400" dirty="0" smtClean="0"/>
              <a:t>sédentaires</a:t>
            </a:r>
            <a:endParaRPr lang="fr-FR" sz="2400" dirty="0"/>
          </a:p>
        </p:txBody>
      </p:sp>
      <p:sp>
        <p:nvSpPr>
          <p:cNvPr id="6" name="Flèche droite 5"/>
          <p:cNvSpPr/>
          <p:nvPr/>
        </p:nvSpPr>
        <p:spPr>
          <a:xfrm>
            <a:off x="914400" y="1200150"/>
            <a:ext cx="9144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67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barn(inVertical)">
                                      <p:cBhvr>
                                        <p:cTn id="31" dur="500"/>
                                        <p:tgtEl>
                                          <p:spTgt spid="5">
                                            <p:txEl>
                                              <p:pRg st="1" end="1"/>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fade">
                                      <p:cBhvr>
                                        <p:cTn id="3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15</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15</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Carences en micronutriments</a:t>
            </a:r>
          </a:p>
        </p:txBody>
      </p:sp>
      <p:sp>
        <p:nvSpPr>
          <p:cNvPr id="10" name="Espace réservé du contenu 2"/>
          <p:cNvSpPr>
            <a:spLocks noGrp="1"/>
          </p:cNvSpPr>
          <p:nvPr>
            <p:ph idx="1"/>
          </p:nvPr>
        </p:nvSpPr>
        <p:spPr>
          <a:xfrm>
            <a:off x="171373" y="1467840"/>
            <a:ext cx="4124632" cy="3615266"/>
          </a:xfrm>
        </p:spPr>
        <p:txBody>
          <a:bodyPr>
            <a:noAutofit/>
          </a:bodyPr>
          <a:lstStyle/>
          <a:p>
            <a:r>
              <a:rPr lang="fr-FR" sz="2400" b="1" dirty="0">
                <a:solidFill>
                  <a:schemeClr val="accent1">
                    <a:lumMod val="50000"/>
                  </a:schemeClr>
                </a:solidFill>
              </a:rPr>
              <a:t>Déséquilibre entre un apport insuffisant et/ou une assimilation sous-optimale des vitamines ou des minéraux par l'organisme. </a:t>
            </a:r>
          </a:p>
          <a:p>
            <a:r>
              <a:rPr lang="fr-FR" sz="2400" b="1" dirty="0">
                <a:solidFill>
                  <a:schemeClr val="accent5">
                    <a:lumMod val="50000"/>
                  </a:schemeClr>
                </a:solidFill>
              </a:rPr>
              <a:t>Souvent invisibles mais avec des conséquences graves. </a:t>
            </a:r>
          </a:p>
        </p:txBody>
      </p:sp>
      <p:grpSp>
        <p:nvGrpSpPr>
          <p:cNvPr id="11" name="Group 3">
            <a:extLst>
              <a:ext uri="{FF2B5EF4-FFF2-40B4-BE49-F238E27FC236}">
                <a16:creationId xmlns:a16="http://schemas.microsoft.com/office/drawing/2014/main" xmlns="" id="{3E15DBA1-7712-AE4C-8FD7-BC8EF0974B96}"/>
              </a:ext>
            </a:extLst>
          </p:cNvPr>
          <p:cNvGrpSpPr/>
          <p:nvPr/>
        </p:nvGrpSpPr>
        <p:grpSpPr>
          <a:xfrm>
            <a:off x="4515021" y="1382889"/>
            <a:ext cx="4280999" cy="3644616"/>
            <a:chOff x="3879851" y="1778001"/>
            <a:chExt cx="4583113" cy="4068763"/>
          </a:xfrm>
        </p:grpSpPr>
        <p:sp>
          <p:nvSpPr>
            <p:cNvPr id="18" name="AutoShape 4">
              <a:extLst>
                <a:ext uri="{FF2B5EF4-FFF2-40B4-BE49-F238E27FC236}">
                  <a16:creationId xmlns:a16="http://schemas.microsoft.com/office/drawing/2014/main" xmlns="" id="{D711D57D-55FB-7E4A-952A-99552A4E2A85}"/>
                </a:ext>
              </a:extLst>
            </p:cNvPr>
            <p:cNvSpPr>
              <a:spLocks noChangeArrowheads="1"/>
            </p:cNvSpPr>
            <p:nvPr/>
          </p:nvSpPr>
          <p:spPr bwMode="auto">
            <a:xfrm>
              <a:off x="3894138" y="1778001"/>
              <a:ext cx="4559300" cy="4056063"/>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fr-FR" dirty="0"/>
            </a:p>
          </p:txBody>
        </p:sp>
        <p:sp>
          <p:nvSpPr>
            <p:cNvPr id="19" name="AutoShape 5">
              <a:extLst>
                <a:ext uri="{FF2B5EF4-FFF2-40B4-BE49-F238E27FC236}">
                  <a16:creationId xmlns:a16="http://schemas.microsoft.com/office/drawing/2014/main" xmlns="" id="{FBF31F71-3CE1-BF4C-8EAF-DD584D4BC1E9}"/>
                </a:ext>
              </a:extLst>
            </p:cNvPr>
            <p:cNvSpPr>
              <a:spLocks noChangeArrowheads="1"/>
            </p:cNvSpPr>
            <p:nvPr/>
          </p:nvSpPr>
          <p:spPr bwMode="auto">
            <a:xfrm>
              <a:off x="5849939" y="1789114"/>
              <a:ext cx="644525" cy="560387"/>
            </a:xfrm>
            <a:prstGeom prst="triangle">
              <a:avLst>
                <a:gd name="adj" fmla="val 50491"/>
              </a:avLst>
            </a:prstGeom>
            <a:solidFill>
              <a:srgbClr val="FF0000"/>
            </a:solidFill>
            <a:ln w="9525">
              <a:solidFill>
                <a:schemeClr val="tx1"/>
              </a:solidFill>
              <a:miter lim="800000"/>
              <a:headEnd/>
              <a:tailEnd/>
            </a:ln>
            <a:effectLst/>
          </p:spPr>
          <p:txBody>
            <a:bodyPr wrap="none" anchor="ctr"/>
            <a:lstStyle/>
            <a:p>
              <a:endParaRPr lang="fr-FR" dirty="0"/>
            </a:p>
          </p:txBody>
        </p:sp>
        <p:sp>
          <p:nvSpPr>
            <p:cNvPr id="20" name="AutoShape 6">
              <a:extLst>
                <a:ext uri="{FF2B5EF4-FFF2-40B4-BE49-F238E27FC236}">
                  <a16:creationId xmlns:a16="http://schemas.microsoft.com/office/drawing/2014/main" xmlns="" id="{2CF41F90-BA5E-014B-A3CA-DE0B8CF011A0}"/>
                </a:ext>
              </a:extLst>
            </p:cNvPr>
            <p:cNvSpPr>
              <a:spLocks noChangeArrowheads="1"/>
            </p:cNvSpPr>
            <p:nvPr/>
          </p:nvSpPr>
          <p:spPr bwMode="auto">
            <a:xfrm rot="10800000">
              <a:off x="3879851" y="4325939"/>
              <a:ext cx="4583113" cy="1520825"/>
            </a:xfrm>
            <a:custGeom>
              <a:avLst/>
              <a:gdLst>
                <a:gd name="G0" fmla="+- 4070 0 0"/>
                <a:gd name="G1" fmla="+- 21600 0 4070"/>
                <a:gd name="G2" fmla="*/ 4070 1 2"/>
                <a:gd name="G3" fmla="+- 21600 0 G2"/>
                <a:gd name="G4" fmla="+/ 4070 21600 2"/>
                <a:gd name="G5" fmla="+/ G1 0 2"/>
                <a:gd name="G6" fmla="*/ 21600 21600 4070"/>
                <a:gd name="G7" fmla="*/ G6 1 2"/>
                <a:gd name="G8" fmla="+- 21600 0 G7"/>
                <a:gd name="G9" fmla="*/ 21600 1 2"/>
                <a:gd name="G10" fmla="+- 4070 0 G9"/>
                <a:gd name="G11" fmla="?: G10 G8 0"/>
                <a:gd name="G12" fmla="?: G10 G7 21600"/>
                <a:gd name="T0" fmla="*/ 19565 w 21600"/>
                <a:gd name="T1" fmla="*/ 10800 h 21600"/>
                <a:gd name="T2" fmla="*/ 10800 w 21600"/>
                <a:gd name="T3" fmla="*/ 21600 h 21600"/>
                <a:gd name="T4" fmla="*/ 2035 w 21600"/>
                <a:gd name="T5" fmla="*/ 10800 h 21600"/>
                <a:gd name="T6" fmla="*/ 10800 w 21600"/>
                <a:gd name="T7" fmla="*/ 0 h 21600"/>
                <a:gd name="T8" fmla="*/ 3835 w 21600"/>
                <a:gd name="T9" fmla="*/ 3835 h 21600"/>
                <a:gd name="T10" fmla="*/ 17765 w 21600"/>
                <a:gd name="T11" fmla="*/ 17765 h 21600"/>
              </a:gdLst>
              <a:ahLst/>
              <a:cxnLst>
                <a:cxn ang="0">
                  <a:pos x="T0" y="T1"/>
                </a:cxn>
                <a:cxn ang="0">
                  <a:pos x="T2" y="T3"/>
                </a:cxn>
                <a:cxn ang="0">
                  <a:pos x="T4" y="T5"/>
                </a:cxn>
                <a:cxn ang="0">
                  <a:pos x="T6" y="T7"/>
                </a:cxn>
              </a:cxnLst>
              <a:rect l="T8" t="T9" r="T10" b="T11"/>
              <a:pathLst>
                <a:path w="21600" h="21600">
                  <a:moveTo>
                    <a:pt x="0" y="0"/>
                  </a:moveTo>
                  <a:lnTo>
                    <a:pt x="4070" y="21600"/>
                  </a:lnTo>
                  <a:lnTo>
                    <a:pt x="17530" y="21600"/>
                  </a:lnTo>
                  <a:lnTo>
                    <a:pt x="21600" y="0"/>
                  </a:lnTo>
                  <a:close/>
                </a:path>
              </a:pathLst>
            </a:custGeom>
            <a:solidFill>
              <a:srgbClr val="FFFF00"/>
            </a:solidFill>
            <a:ln w="9525">
              <a:solidFill>
                <a:schemeClr val="tx1"/>
              </a:solidFill>
              <a:miter lim="800000"/>
              <a:headEnd/>
              <a:tailEnd/>
            </a:ln>
            <a:effectLst/>
          </p:spPr>
          <p:txBody>
            <a:bodyPr wrap="none" anchor="ctr"/>
            <a:lstStyle/>
            <a:p>
              <a:endParaRPr lang="fr-FR" dirty="0"/>
            </a:p>
          </p:txBody>
        </p:sp>
        <p:sp>
          <p:nvSpPr>
            <p:cNvPr id="21" name="Text Box 7">
              <a:extLst>
                <a:ext uri="{FF2B5EF4-FFF2-40B4-BE49-F238E27FC236}">
                  <a16:creationId xmlns:a16="http://schemas.microsoft.com/office/drawing/2014/main" xmlns="" id="{76DCB036-3004-9F43-B697-DC156B04C026}"/>
                </a:ext>
              </a:extLst>
            </p:cNvPr>
            <p:cNvSpPr txBox="1">
              <a:spLocks noChangeArrowheads="1"/>
            </p:cNvSpPr>
            <p:nvPr/>
          </p:nvSpPr>
          <p:spPr bwMode="auto">
            <a:xfrm>
              <a:off x="5026026" y="1819958"/>
              <a:ext cx="2936875" cy="59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x-none" sz="2400" b="1" i="1" dirty="0">
                  <a:cs typeface="Times New Roman" panose="02020603050405020304" pitchFamily="18" charset="0"/>
                </a:rPr>
                <a:t>Carence clinique</a:t>
              </a:r>
            </a:p>
          </p:txBody>
        </p:sp>
        <p:sp>
          <p:nvSpPr>
            <p:cNvPr id="22" name="Text Box 8">
              <a:extLst>
                <a:ext uri="{FF2B5EF4-FFF2-40B4-BE49-F238E27FC236}">
                  <a16:creationId xmlns:a16="http://schemas.microsoft.com/office/drawing/2014/main" xmlns="" id="{ACE2DFBB-29C0-7549-9D6A-14C38EDD8800}"/>
                </a:ext>
              </a:extLst>
            </p:cNvPr>
            <p:cNvSpPr txBox="1">
              <a:spLocks noChangeArrowheads="1"/>
            </p:cNvSpPr>
            <p:nvPr/>
          </p:nvSpPr>
          <p:spPr bwMode="auto">
            <a:xfrm>
              <a:off x="4154998" y="3145181"/>
              <a:ext cx="4032817" cy="59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x-none" sz="2400" b="1" i="1" dirty="0">
                  <a:cs typeface="Times New Roman" panose="02020603050405020304" pitchFamily="18" charset="0"/>
                </a:rPr>
                <a:t>Carence biochimique </a:t>
              </a:r>
            </a:p>
          </p:txBody>
        </p:sp>
        <p:sp>
          <p:nvSpPr>
            <p:cNvPr id="23" name="Text Box 9">
              <a:extLst>
                <a:ext uri="{FF2B5EF4-FFF2-40B4-BE49-F238E27FC236}">
                  <a16:creationId xmlns:a16="http://schemas.microsoft.com/office/drawing/2014/main" xmlns="" id="{DA14FC4D-F165-1447-811C-F42B224E8362}"/>
                </a:ext>
              </a:extLst>
            </p:cNvPr>
            <p:cNvSpPr txBox="1">
              <a:spLocks noChangeArrowheads="1"/>
            </p:cNvSpPr>
            <p:nvPr/>
          </p:nvSpPr>
          <p:spPr bwMode="auto">
            <a:xfrm>
              <a:off x="5178935" y="4706420"/>
              <a:ext cx="1984942" cy="59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x-none" sz="2400" b="1" i="1" dirty="0">
                  <a:cs typeface="Times New Roman" panose="02020603050405020304" pitchFamily="18" charset="0"/>
                </a:rPr>
                <a:t>À risque</a:t>
              </a:r>
            </a:p>
          </p:txBody>
        </p:sp>
      </p:grpSp>
      <p:sp>
        <p:nvSpPr>
          <p:cNvPr id="2" name="Rectangle 1"/>
          <p:cNvSpPr/>
          <p:nvPr/>
        </p:nvSpPr>
        <p:spPr>
          <a:xfrm>
            <a:off x="182954" y="5140256"/>
            <a:ext cx="8205470" cy="1200329"/>
          </a:xfrm>
          <a:prstGeom prst="rect">
            <a:avLst/>
          </a:prstGeom>
        </p:spPr>
        <p:txBody>
          <a:bodyPr wrap="square">
            <a:spAutoFit/>
          </a:bodyPr>
          <a:lstStyle/>
          <a:p>
            <a:pPr marL="285750" indent="-285750">
              <a:buFont typeface="Arial" panose="020B0604020202020204" pitchFamily="34" charset="0"/>
              <a:buChar char="•"/>
            </a:pPr>
            <a:r>
              <a:rPr lang="fr-FR" sz="2400" b="1" dirty="0">
                <a:solidFill>
                  <a:schemeClr val="accent6">
                    <a:lumMod val="50000"/>
                  </a:schemeClr>
                </a:solidFill>
              </a:rPr>
              <a:t>Affectent la survie, la santé, le développement et le bien-être des personnes atteintes et de la société en général. </a:t>
            </a:r>
          </a:p>
        </p:txBody>
      </p:sp>
    </p:spTree>
    <p:extLst>
      <p:ext uri="{BB962C8B-B14F-4D97-AF65-F5344CB8AC3E}">
        <p14:creationId xmlns:p14="http://schemas.microsoft.com/office/powerpoint/2010/main" val="38992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0" end="0"/>
                                            </p:txEl>
                                          </p:spTgt>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0">
                                            <p:txEl>
                                              <p:pRg st="1" end="1"/>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16</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16</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Types de carences en micronutriments</a:t>
            </a:r>
          </a:p>
        </p:txBody>
      </p:sp>
      <p:sp>
        <p:nvSpPr>
          <p:cNvPr id="18" name="9 Marcador de contenido"/>
          <p:cNvSpPr>
            <a:spLocks noGrp="1"/>
          </p:cNvSpPr>
          <p:nvPr>
            <p:ph sz="half" idx="1"/>
          </p:nvPr>
        </p:nvSpPr>
        <p:spPr>
          <a:xfrm>
            <a:off x="228600" y="1314450"/>
            <a:ext cx="4286250" cy="4800600"/>
          </a:xfrm>
        </p:spPr>
        <p:txBody>
          <a:bodyPr>
            <a:normAutofit fontScale="47500" lnSpcReduction="20000"/>
          </a:bodyPr>
          <a:lstStyle/>
          <a:p>
            <a:pPr marL="0" indent="0">
              <a:buNone/>
            </a:pPr>
            <a:r>
              <a:rPr lang="fr-FR" sz="5100" b="1" dirty="0"/>
              <a:t>Carences du type 1:</a:t>
            </a:r>
          </a:p>
          <a:p>
            <a:r>
              <a:rPr lang="fr-FR" sz="4800" dirty="0"/>
              <a:t>Affectent le métabolisme et la </a:t>
            </a:r>
            <a:r>
              <a:rPr lang="fr-FR" sz="4800" dirty="0" smtClean="0"/>
              <a:t>réponse  immunitaire </a:t>
            </a:r>
            <a:endParaRPr lang="fr-FR" sz="4800" dirty="0"/>
          </a:p>
          <a:p>
            <a:r>
              <a:rPr lang="fr-FR" sz="4800" dirty="0"/>
              <a:t>Manifestent des signes cliniques bien définis : faciles à diagnostiquer</a:t>
            </a:r>
          </a:p>
          <a:p>
            <a:r>
              <a:rPr lang="fr-FR" sz="4800" dirty="0"/>
              <a:t>La carence de l’un n’influence pas les autres</a:t>
            </a:r>
          </a:p>
          <a:p>
            <a:r>
              <a:rPr lang="fr-FR" sz="4800" dirty="0"/>
              <a:t>Peuvent affecter la croissance</a:t>
            </a:r>
          </a:p>
          <a:p>
            <a:endParaRPr lang="fr-FR" dirty="0"/>
          </a:p>
          <a:p>
            <a:r>
              <a:rPr lang="fr-FR" sz="4500" i="1" dirty="0" smtClean="0"/>
              <a:t>Vitamine </a:t>
            </a:r>
            <a:r>
              <a:rPr lang="fr-FR" sz="4500" i="1" dirty="0"/>
              <a:t>A, </a:t>
            </a:r>
            <a:r>
              <a:rPr lang="fr-FR" sz="4500" i="1" dirty="0" smtClean="0"/>
              <a:t>Acide </a:t>
            </a:r>
            <a:r>
              <a:rPr lang="fr-FR" sz="4500" i="1" dirty="0"/>
              <a:t>Folique, vitamines du groupe B, </a:t>
            </a:r>
            <a:r>
              <a:rPr lang="fr-FR" sz="4500" i="1" dirty="0" smtClean="0"/>
              <a:t>vitamine </a:t>
            </a:r>
            <a:r>
              <a:rPr lang="fr-FR" sz="4500" i="1" dirty="0"/>
              <a:t>C, </a:t>
            </a:r>
            <a:r>
              <a:rPr lang="fr-FR" sz="4500" i="1" dirty="0" smtClean="0"/>
              <a:t>vitamine </a:t>
            </a:r>
            <a:r>
              <a:rPr lang="fr-FR" sz="4500" i="1" dirty="0"/>
              <a:t>D, Fer, Iode, Calcium…</a:t>
            </a:r>
          </a:p>
        </p:txBody>
      </p:sp>
      <p:sp>
        <p:nvSpPr>
          <p:cNvPr id="19" name="11 Marcador de contenido"/>
          <p:cNvSpPr>
            <a:spLocks noGrp="1"/>
          </p:cNvSpPr>
          <p:nvPr>
            <p:ph sz="half" idx="4294967295"/>
          </p:nvPr>
        </p:nvSpPr>
        <p:spPr>
          <a:xfrm>
            <a:off x="4629150" y="1314450"/>
            <a:ext cx="4380706" cy="4800600"/>
          </a:xfrm>
          <a:prstGeom prst="rect">
            <a:avLst/>
          </a:prstGeom>
        </p:spPr>
        <p:txBody>
          <a:bodyPr>
            <a:normAutofit fontScale="55000" lnSpcReduction="20000"/>
          </a:bodyPr>
          <a:lstStyle/>
          <a:p>
            <a:pPr marL="0" indent="0">
              <a:buNone/>
            </a:pPr>
            <a:r>
              <a:rPr lang="fr-FR" sz="4400" b="1" dirty="0">
                <a:solidFill>
                  <a:schemeClr val="accent6">
                    <a:lumMod val="50000"/>
                  </a:schemeClr>
                </a:solidFill>
              </a:rPr>
              <a:t>Carences du type 2:</a:t>
            </a:r>
          </a:p>
          <a:p>
            <a:r>
              <a:rPr lang="fr-FR" sz="4200" dirty="0"/>
              <a:t>Affectent le métabolisme et réduisent la réponse immunologique</a:t>
            </a:r>
          </a:p>
          <a:p>
            <a:r>
              <a:rPr lang="fr-FR" sz="4200" dirty="0"/>
              <a:t>Peuvent causer retard la croissance et perte de poids et anorexie</a:t>
            </a:r>
          </a:p>
          <a:p>
            <a:r>
              <a:rPr lang="fr-FR" sz="4200" dirty="0"/>
              <a:t>La carence de l’un entraine la carence des autres</a:t>
            </a:r>
          </a:p>
          <a:p>
            <a:r>
              <a:rPr lang="fr-FR" sz="4200" dirty="0"/>
              <a:t>Difficiles à diagnostiquer</a:t>
            </a:r>
          </a:p>
          <a:p>
            <a:endParaRPr lang="fr-FR" dirty="0"/>
          </a:p>
          <a:p>
            <a:r>
              <a:rPr lang="fr-FR" sz="3800" i="1" dirty="0"/>
              <a:t>Zinc, Magnésium, Nitrogène, Phosphore, Potassium, Sodium, Eau, Acides aminés essentiels</a:t>
            </a:r>
          </a:p>
        </p:txBody>
      </p:sp>
    </p:spTree>
    <p:extLst>
      <p:ext uri="{BB962C8B-B14F-4D97-AF65-F5344CB8AC3E}">
        <p14:creationId xmlns:p14="http://schemas.microsoft.com/office/powerpoint/2010/main" val="42227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down)">
                                      <p:cBhvr>
                                        <p:cTn id="15" dur="500"/>
                                        <p:tgtEl>
                                          <p:spTgt spid="18">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wipe(down)">
                                      <p:cBhvr>
                                        <p:cTn id="19" dur="500"/>
                                        <p:tgtEl>
                                          <p:spTgt spid="18">
                                            <p:txEl>
                                              <p:pRg st="1" end="1"/>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wipe(down)">
                                      <p:cBhvr>
                                        <p:cTn id="23" dur="500"/>
                                        <p:tgtEl>
                                          <p:spTgt spid="18">
                                            <p:txEl>
                                              <p:pRg st="2" end="2"/>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down)">
                                      <p:cBhvr>
                                        <p:cTn id="27" dur="500"/>
                                        <p:tgtEl>
                                          <p:spTgt spid="18">
                                            <p:txEl>
                                              <p:pRg st="3" end="3"/>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Effect transition="in" filter="wipe(down)">
                                      <p:cBhvr>
                                        <p:cTn id="31" dur="500"/>
                                        <p:tgtEl>
                                          <p:spTgt spid="18">
                                            <p:txEl>
                                              <p:pRg st="4" end="4"/>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8">
                                            <p:txEl>
                                              <p:pRg st="6" end="6"/>
                                            </p:txEl>
                                          </p:spTgt>
                                        </p:tgtEl>
                                        <p:attrNameLst>
                                          <p:attrName>style.visibility</p:attrName>
                                        </p:attrNameLst>
                                      </p:cBhvr>
                                      <p:to>
                                        <p:strVal val="visible"/>
                                      </p:to>
                                    </p:set>
                                    <p:animEffect transition="in" filter="wipe(down)">
                                      <p:cBhvr>
                                        <p:cTn id="35" dur="500"/>
                                        <p:tgtEl>
                                          <p:spTgt spid="18">
                                            <p:txEl>
                                              <p:pRg st="6" end="6"/>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dissolve">
                                      <p:cBhvr>
                                        <p:cTn id="39" dur="500"/>
                                        <p:tgtEl>
                                          <p:spTgt spid="19">
                                            <p:txEl>
                                              <p:pRg st="0" end="0"/>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dissolve">
                                      <p:cBhvr>
                                        <p:cTn id="43" dur="500"/>
                                        <p:tgtEl>
                                          <p:spTgt spid="19">
                                            <p:txEl>
                                              <p:pRg st="1" end="1"/>
                                            </p:txEl>
                                          </p:spTgt>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dissolve">
                                      <p:cBhvr>
                                        <p:cTn id="47" dur="500"/>
                                        <p:tgtEl>
                                          <p:spTgt spid="19">
                                            <p:txEl>
                                              <p:pRg st="2" end="2"/>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dissolve">
                                      <p:cBhvr>
                                        <p:cTn id="51" dur="500"/>
                                        <p:tgtEl>
                                          <p:spTgt spid="19">
                                            <p:txEl>
                                              <p:pRg st="3" end="3"/>
                                            </p:txEl>
                                          </p:spTgt>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9">
                                            <p:txEl>
                                              <p:pRg st="4" end="4"/>
                                            </p:txEl>
                                          </p:spTgt>
                                        </p:tgtEl>
                                        <p:attrNameLst>
                                          <p:attrName>style.visibility</p:attrName>
                                        </p:attrNameLst>
                                      </p:cBhvr>
                                      <p:to>
                                        <p:strVal val="visible"/>
                                      </p:to>
                                    </p:set>
                                    <p:animEffect transition="in" filter="dissolve">
                                      <p:cBhvr>
                                        <p:cTn id="55" dur="500"/>
                                        <p:tgtEl>
                                          <p:spTgt spid="19">
                                            <p:txEl>
                                              <p:pRg st="4" end="4"/>
                                            </p:txEl>
                                          </p:spTgt>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9">
                                            <p:txEl>
                                              <p:pRg st="6" end="6"/>
                                            </p:txEl>
                                          </p:spTgt>
                                        </p:tgtEl>
                                        <p:attrNameLst>
                                          <p:attrName>style.visibility</p:attrName>
                                        </p:attrNameLst>
                                      </p:cBhvr>
                                      <p:to>
                                        <p:strVal val="visible"/>
                                      </p:to>
                                    </p:set>
                                    <p:animEffect transition="in" filter="dissolve">
                                      <p:cBhvr>
                                        <p:cTn id="59"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bg1"/>
                </a:solidFill>
              </a:rPr>
              <a:t>Mesures de la malnutrition</a:t>
            </a:r>
          </a:p>
        </p:txBody>
      </p:sp>
    </p:spTree>
    <p:extLst>
      <p:ext uri="{BB962C8B-B14F-4D97-AF65-F5344CB8AC3E}">
        <p14:creationId xmlns:p14="http://schemas.microsoft.com/office/powerpoint/2010/main" val="121839896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18</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18</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Anthropométrie et indices nutritionnels </a:t>
            </a:r>
          </a:p>
        </p:txBody>
      </p:sp>
      <p:sp>
        <p:nvSpPr>
          <p:cNvPr id="10" name="Content Placeholder 2"/>
          <p:cNvSpPr>
            <a:spLocks noGrp="1"/>
          </p:cNvSpPr>
          <p:nvPr>
            <p:ph sz="half" idx="1"/>
          </p:nvPr>
        </p:nvSpPr>
        <p:spPr>
          <a:xfrm>
            <a:off x="252636" y="1236736"/>
            <a:ext cx="4376514" cy="5007050"/>
          </a:xfrm>
        </p:spPr>
        <p:txBody>
          <a:bodyPr>
            <a:noAutofit/>
          </a:bodyPr>
          <a:lstStyle/>
          <a:p>
            <a:pPr marL="0" indent="0">
              <a:buNone/>
            </a:pPr>
            <a:r>
              <a:rPr lang="fr-FR" dirty="0">
                <a:solidFill>
                  <a:schemeClr val="accent1">
                    <a:lumMod val="50000"/>
                  </a:schemeClr>
                </a:solidFill>
              </a:rPr>
              <a:t>Mesures corporelles</a:t>
            </a:r>
            <a:r>
              <a:rPr lang="fr-FR" dirty="0"/>
              <a:t>:</a:t>
            </a:r>
          </a:p>
          <a:p>
            <a:pPr marL="361950" lvl="1" indent="-190500">
              <a:spcBef>
                <a:spcPts val="300"/>
              </a:spcBef>
              <a:buFont typeface="Arial" panose="020B0604020202020204" pitchFamily="34" charset="0"/>
              <a:buChar char="•"/>
            </a:pPr>
            <a:r>
              <a:rPr lang="fr-FR" dirty="0"/>
              <a:t>Poids</a:t>
            </a:r>
          </a:p>
          <a:p>
            <a:pPr marL="361950" lvl="1" indent="-190500">
              <a:spcBef>
                <a:spcPts val="300"/>
              </a:spcBef>
              <a:buFont typeface="Arial" panose="020B0604020202020204" pitchFamily="34" charset="0"/>
              <a:buChar char="•"/>
            </a:pPr>
            <a:r>
              <a:rPr lang="fr-FR" dirty="0"/>
              <a:t>Taille</a:t>
            </a:r>
          </a:p>
          <a:p>
            <a:pPr marL="361950" lvl="1" indent="-190500">
              <a:spcBef>
                <a:spcPts val="300"/>
              </a:spcBef>
              <a:buFont typeface="Arial" panose="020B0604020202020204" pitchFamily="34" charset="0"/>
              <a:buChar char="•"/>
            </a:pPr>
            <a:r>
              <a:rPr lang="fr-FR" dirty="0"/>
              <a:t>Périmètre Brachial (PB)</a:t>
            </a:r>
          </a:p>
          <a:p>
            <a:pPr marL="0" indent="0">
              <a:buNone/>
            </a:pPr>
            <a:r>
              <a:rPr lang="fr-FR" dirty="0">
                <a:solidFill>
                  <a:schemeClr val="accent4">
                    <a:lumMod val="75000"/>
                  </a:schemeClr>
                </a:solidFill>
              </a:rPr>
              <a:t>Paramètres indépendants</a:t>
            </a:r>
            <a:r>
              <a:rPr lang="fr-FR" dirty="0"/>
              <a:t>:</a:t>
            </a:r>
          </a:p>
          <a:p>
            <a:pPr marL="361950" lvl="1" indent="-190500">
              <a:spcBef>
                <a:spcPts val="300"/>
              </a:spcBef>
              <a:buFont typeface="Arial" panose="020B0604020202020204" pitchFamily="34" charset="0"/>
              <a:buChar char="•"/>
            </a:pPr>
            <a:r>
              <a:rPr lang="fr-FR" dirty="0"/>
              <a:t>Âge </a:t>
            </a:r>
          </a:p>
          <a:p>
            <a:pPr marL="361950" lvl="1" indent="-190500">
              <a:spcBef>
                <a:spcPts val="300"/>
              </a:spcBef>
              <a:buFont typeface="Arial" panose="020B0604020202020204" pitchFamily="34" charset="0"/>
              <a:buChar char="•"/>
            </a:pPr>
            <a:r>
              <a:rPr lang="fr-FR" dirty="0"/>
              <a:t>Sexe </a:t>
            </a:r>
          </a:p>
          <a:p>
            <a:pPr marL="0" indent="0">
              <a:buNone/>
            </a:pPr>
            <a:r>
              <a:rPr lang="fr-FR" dirty="0">
                <a:solidFill>
                  <a:schemeClr val="accent5">
                    <a:lumMod val="50000"/>
                  </a:schemeClr>
                </a:solidFill>
              </a:rPr>
              <a:t>Signes cliniques:</a:t>
            </a:r>
          </a:p>
          <a:p>
            <a:pPr marL="361950" lvl="1" indent="-190500">
              <a:spcBef>
                <a:spcPts val="300"/>
              </a:spcBef>
              <a:buFont typeface="Arial" panose="020B0604020202020204" pitchFamily="34" charset="0"/>
              <a:buChar char="•"/>
            </a:pPr>
            <a:r>
              <a:rPr lang="fr-FR" dirty="0">
                <a:sym typeface="Wingdings" pitchFamily="2" charset="2"/>
              </a:rPr>
              <a:t>Œdèmes </a:t>
            </a:r>
          </a:p>
          <a:p>
            <a:pPr marL="361950" lvl="1" indent="-190500">
              <a:spcBef>
                <a:spcPts val="300"/>
              </a:spcBef>
              <a:buFont typeface="Arial" panose="020B0604020202020204" pitchFamily="34" charset="0"/>
              <a:buChar char="•"/>
            </a:pPr>
            <a:r>
              <a:rPr lang="fr-FR" dirty="0">
                <a:sym typeface="Wingdings" pitchFamily="2" charset="2"/>
              </a:rPr>
              <a:t>Carences en micronutriments</a:t>
            </a:r>
            <a:r>
              <a:rPr lang="fr-FR" dirty="0"/>
              <a:t> </a:t>
            </a:r>
          </a:p>
        </p:txBody>
      </p:sp>
      <p:sp>
        <p:nvSpPr>
          <p:cNvPr id="11" name="Content Placeholder 3">
            <a:extLst>
              <a:ext uri="{FF2B5EF4-FFF2-40B4-BE49-F238E27FC236}">
                <a16:creationId xmlns:a16="http://schemas.microsoft.com/office/drawing/2014/main" xmlns="" id="{E0B13DB3-0526-024E-8DE1-1AA4F29677E9}"/>
              </a:ext>
            </a:extLst>
          </p:cNvPr>
          <p:cNvSpPr>
            <a:spLocks noGrp="1"/>
          </p:cNvSpPr>
          <p:nvPr>
            <p:ph sz="half" idx="4294967295"/>
          </p:nvPr>
        </p:nvSpPr>
        <p:spPr>
          <a:xfrm>
            <a:off x="4767486" y="1248144"/>
            <a:ext cx="4376514" cy="2554214"/>
          </a:xfrm>
          <a:prstGeom prst="rect">
            <a:avLst/>
          </a:prstGeom>
        </p:spPr>
        <p:txBody>
          <a:bodyPr>
            <a:normAutofit/>
          </a:bodyPr>
          <a:lstStyle/>
          <a:p>
            <a:pPr marL="0" indent="0">
              <a:buNone/>
            </a:pPr>
            <a:r>
              <a:rPr lang="fr-FR" dirty="0">
                <a:solidFill>
                  <a:schemeClr val="accent6">
                    <a:lumMod val="50000"/>
                  </a:schemeClr>
                </a:solidFill>
              </a:rPr>
              <a:t>Indices </a:t>
            </a:r>
            <a:r>
              <a:rPr lang="fr-FR" dirty="0" smtClean="0">
                <a:solidFill>
                  <a:schemeClr val="accent6">
                    <a:lumMod val="50000"/>
                  </a:schemeClr>
                </a:solidFill>
              </a:rPr>
              <a:t>nutritionnels:</a:t>
            </a:r>
            <a:endParaRPr lang="fr-FR" dirty="0">
              <a:solidFill>
                <a:schemeClr val="accent6">
                  <a:lumMod val="50000"/>
                </a:schemeClr>
              </a:solidFill>
            </a:endParaRPr>
          </a:p>
          <a:p>
            <a:pPr marL="361950" lvl="1" indent="-190500">
              <a:spcBef>
                <a:spcPts val="300"/>
              </a:spcBef>
              <a:buFont typeface="Arial" panose="020B0604020202020204" pitchFamily="34" charset="0"/>
              <a:buChar char="•"/>
            </a:pPr>
            <a:r>
              <a:rPr lang="fr-FR" dirty="0"/>
              <a:t>Poids-Taille </a:t>
            </a:r>
          </a:p>
          <a:p>
            <a:pPr marL="361950" lvl="1" indent="-190500">
              <a:spcBef>
                <a:spcPts val="300"/>
              </a:spcBef>
              <a:buFont typeface="Arial" panose="020B0604020202020204" pitchFamily="34" charset="0"/>
              <a:buChar char="•"/>
            </a:pPr>
            <a:r>
              <a:rPr lang="fr-FR" dirty="0"/>
              <a:t>Poids – Âge</a:t>
            </a:r>
          </a:p>
          <a:p>
            <a:pPr marL="361950" lvl="1" indent="-190500">
              <a:spcBef>
                <a:spcPts val="300"/>
              </a:spcBef>
              <a:buFont typeface="Arial" panose="020B0604020202020204" pitchFamily="34" charset="0"/>
              <a:buChar char="•"/>
            </a:pPr>
            <a:r>
              <a:rPr lang="fr-FR" dirty="0"/>
              <a:t>Taille – Âge </a:t>
            </a:r>
          </a:p>
          <a:p>
            <a:pPr marL="361950" lvl="1" indent="-190500">
              <a:spcBef>
                <a:spcPts val="300"/>
              </a:spcBef>
              <a:buFont typeface="Arial" panose="020B0604020202020204" pitchFamily="34" charset="0"/>
              <a:buChar char="•"/>
            </a:pPr>
            <a:r>
              <a:rPr lang="fr-FR" dirty="0"/>
              <a:t>IMC pour les adultes</a:t>
            </a:r>
          </a:p>
          <a:p>
            <a:pPr marL="361950" lvl="1" indent="-190500">
              <a:spcBef>
                <a:spcPts val="300"/>
              </a:spcBef>
              <a:buFont typeface="Arial" panose="020B0604020202020204" pitchFamily="34" charset="0"/>
              <a:buChar char="•"/>
            </a:pPr>
            <a:r>
              <a:rPr lang="fr-FR" dirty="0"/>
              <a:t>PB – Âge </a:t>
            </a:r>
          </a:p>
          <a:p>
            <a:endParaRPr lang="fr-FR" dirty="0"/>
          </a:p>
        </p:txBody>
      </p:sp>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28216" t="13693" r="16182" b="14605"/>
          <a:stretch/>
        </p:blipFill>
        <p:spPr>
          <a:xfrm>
            <a:off x="5010150" y="3867151"/>
            <a:ext cx="3378274" cy="2228850"/>
          </a:xfrm>
          <a:prstGeom prst="rect">
            <a:avLst/>
          </a:prstGeom>
        </p:spPr>
      </p:pic>
    </p:spTree>
    <p:extLst>
      <p:ext uri="{BB962C8B-B14F-4D97-AF65-F5344CB8AC3E}">
        <p14:creationId xmlns:p14="http://schemas.microsoft.com/office/powerpoint/2010/main" val="147187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down)">
                                      <p:cBhvr>
                                        <p:cTn id="19" dur="500"/>
                                        <p:tgtEl>
                                          <p:spTgt spid="10">
                                            <p:txEl>
                                              <p:pRg st="0" end="0"/>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down)">
                                      <p:cBhvr>
                                        <p:cTn id="27" dur="500"/>
                                        <p:tgtEl>
                                          <p:spTgt spid="10">
                                            <p:txEl>
                                              <p:pRg st="2" end="2"/>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down)">
                                      <p:cBhvr>
                                        <p:cTn id="31" dur="500"/>
                                        <p:tgtEl>
                                          <p:spTgt spid="10">
                                            <p:txEl>
                                              <p:pRg st="3" end="3"/>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wipe(down)">
                                      <p:cBhvr>
                                        <p:cTn id="35" dur="500"/>
                                        <p:tgtEl>
                                          <p:spTgt spid="10">
                                            <p:txEl>
                                              <p:pRg st="4" end="4"/>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wipe(down)">
                                      <p:cBhvr>
                                        <p:cTn id="39" dur="500"/>
                                        <p:tgtEl>
                                          <p:spTgt spid="10">
                                            <p:txEl>
                                              <p:pRg st="5" end="5"/>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wipe(down)">
                                      <p:cBhvr>
                                        <p:cTn id="43" dur="500"/>
                                        <p:tgtEl>
                                          <p:spTgt spid="10">
                                            <p:txEl>
                                              <p:pRg st="6" end="6"/>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wipe(down)">
                                      <p:cBhvr>
                                        <p:cTn id="47" dur="500"/>
                                        <p:tgtEl>
                                          <p:spTgt spid="10">
                                            <p:txEl>
                                              <p:pRg st="7" end="7"/>
                                            </p:txEl>
                                          </p:spTgt>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wipe(down)">
                                      <p:cBhvr>
                                        <p:cTn id="51" dur="500"/>
                                        <p:tgtEl>
                                          <p:spTgt spid="10">
                                            <p:txEl>
                                              <p:pRg st="8" end="8"/>
                                            </p:txEl>
                                          </p:spTgt>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wipe(down)">
                                      <p:cBhvr>
                                        <p:cTn id="55" dur="500"/>
                                        <p:tgtEl>
                                          <p:spTgt spid="10">
                                            <p:txEl>
                                              <p:pRg st="9" end="9"/>
                                            </p:txEl>
                                          </p:spTgt>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wipe(down)">
                                      <p:cBhvr>
                                        <p:cTn id="59" dur="500"/>
                                        <p:tgtEl>
                                          <p:spTgt spid="11">
                                            <p:txEl>
                                              <p:pRg st="0" end="0"/>
                                            </p:txEl>
                                          </p:spTgt>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Effect transition="in" filter="wipe(down)">
                                      <p:cBhvr>
                                        <p:cTn id="63" dur="500"/>
                                        <p:tgtEl>
                                          <p:spTgt spid="11">
                                            <p:txEl>
                                              <p:pRg st="1" end="1"/>
                                            </p:txEl>
                                          </p:spTgt>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Effect transition="in" filter="wipe(down)">
                                      <p:cBhvr>
                                        <p:cTn id="67" dur="500"/>
                                        <p:tgtEl>
                                          <p:spTgt spid="11">
                                            <p:txEl>
                                              <p:pRg st="2" end="2"/>
                                            </p:txEl>
                                          </p:spTgt>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11">
                                            <p:txEl>
                                              <p:pRg st="3" end="3"/>
                                            </p:txEl>
                                          </p:spTgt>
                                        </p:tgtEl>
                                        <p:attrNameLst>
                                          <p:attrName>style.visibility</p:attrName>
                                        </p:attrNameLst>
                                      </p:cBhvr>
                                      <p:to>
                                        <p:strVal val="visible"/>
                                      </p:to>
                                    </p:set>
                                    <p:animEffect transition="in" filter="wipe(down)">
                                      <p:cBhvr>
                                        <p:cTn id="71" dur="500"/>
                                        <p:tgtEl>
                                          <p:spTgt spid="11">
                                            <p:txEl>
                                              <p:pRg st="3" end="3"/>
                                            </p:txEl>
                                          </p:spTgt>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11">
                                            <p:txEl>
                                              <p:pRg st="4" end="4"/>
                                            </p:txEl>
                                          </p:spTgt>
                                        </p:tgtEl>
                                        <p:attrNameLst>
                                          <p:attrName>style.visibility</p:attrName>
                                        </p:attrNameLst>
                                      </p:cBhvr>
                                      <p:to>
                                        <p:strVal val="visible"/>
                                      </p:to>
                                    </p:set>
                                    <p:animEffect transition="in" filter="wipe(down)">
                                      <p:cBhvr>
                                        <p:cTn id="75" dur="500"/>
                                        <p:tgtEl>
                                          <p:spTgt spid="11">
                                            <p:txEl>
                                              <p:pRg st="4" end="4"/>
                                            </p:txEl>
                                          </p:spTgt>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11">
                                            <p:txEl>
                                              <p:pRg st="5" end="5"/>
                                            </p:txEl>
                                          </p:spTgt>
                                        </p:tgtEl>
                                        <p:attrNameLst>
                                          <p:attrName>style.visibility</p:attrName>
                                        </p:attrNameLst>
                                      </p:cBhvr>
                                      <p:to>
                                        <p:strVal val="visible"/>
                                      </p:to>
                                    </p:set>
                                    <p:animEffect transition="in" filter="wipe(down)">
                                      <p:cBhvr>
                                        <p:cTn id="7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19</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19</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outils pour la prise de mesures</a:t>
            </a:r>
          </a:p>
        </p:txBody>
      </p:sp>
      <p:pic>
        <p:nvPicPr>
          <p:cNvPr id="10" name="Picture 2">
            <a:extLst>
              <a:ext uri="{FF2B5EF4-FFF2-40B4-BE49-F238E27FC236}">
                <a16:creationId xmlns:a16="http://schemas.microsoft.com/office/drawing/2014/main" xmlns="" id="{C8CF5568-B837-0F44-97AD-64705F45FF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8984" y="1509564"/>
            <a:ext cx="3186866" cy="239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error8.png">
            <a:extLst>
              <a:ext uri="{FF2B5EF4-FFF2-40B4-BE49-F238E27FC236}">
                <a16:creationId xmlns:a16="http://schemas.microsoft.com/office/drawing/2014/main" xmlns="" id="{25C35FB0-E19E-BC4B-B97A-0745816A04DA}"/>
              </a:ext>
            </a:extLst>
          </p:cNvPr>
          <p:cNvPicPr>
            <a:picLocks noChangeAspect="1"/>
          </p:cNvPicPr>
          <p:nvPr/>
        </p:nvPicPr>
        <p:blipFill rotWithShape="1">
          <a:blip r:embed="rId6">
            <a:extLst>
              <a:ext uri="{28A0092B-C50C-407E-A947-70E740481C1C}">
                <a14:useLocalDpi xmlns:a14="http://schemas.microsoft.com/office/drawing/2010/main" val="0"/>
              </a:ext>
            </a:extLst>
          </a:blip>
          <a:srcRect l="39010" r="23872"/>
          <a:stretch/>
        </p:blipFill>
        <p:spPr bwMode="auto">
          <a:xfrm>
            <a:off x="5518190" y="2050414"/>
            <a:ext cx="2545516"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error2.png">
            <a:extLst>
              <a:ext uri="{FF2B5EF4-FFF2-40B4-BE49-F238E27FC236}">
                <a16:creationId xmlns:a16="http://schemas.microsoft.com/office/drawing/2014/main" xmlns="" id="{397672B1-912A-E549-8530-AED23EDE5E12}"/>
              </a:ext>
            </a:extLst>
          </p:cNvPr>
          <p:cNvPicPr>
            <a:picLocks noChangeAspect="1"/>
          </p:cNvPicPr>
          <p:nvPr/>
        </p:nvPicPr>
        <p:blipFill rotWithShape="1">
          <a:blip r:embed="rId7">
            <a:extLst>
              <a:ext uri="{28A0092B-C50C-407E-A947-70E740481C1C}">
                <a14:useLocalDpi xmlns:a14="http://schemas.microsoft.com/office/drawing/2010/main" val="0"/>
              </a:ext>
            </a:extLst>
          </a:blip>
          <a:srcRect l="7597" t="6424" r="2403" b="20456"/>
          <a:stretch/>
        </p:blipFill>
        <p:spPr bwMode="auto">
          <a:xfrm>
            <a:off x="429271" y="1674187"/>
            <a:ext cx="8246648" cy="37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error16.png">
            <a:extLst>
              <a:ext uri="{FF2B5EF4-FFF2-40B4-BE49-F238E27FC236}">
                <a16:creationId xmlns:a16="http://schemas.microsoft.com/office/drawing/2014/main" xmlns="" id="{351494D0-59A7-984F-9259-BF1A6CEF794A}"/>
              </a:ext>
            </a:extLst>
          </p:cNvPr>
          <p:cNvPicPr>
            <a:picLocks noChangeAspect="1"/>
          </p:cNvPicPr>
          <p:nvPr/>
        </p:nvPicPr>
        <p:blipFill rotWithShape="1">
          <a:blip r:embed="rId8">
            <a:extLst>
              <a:ext uri="{28A0092B-C50C-407E-A947-70E740481C1C}">
                <a14:useLocalDpi xmlns:a14="http://schemas.microsoft.com/office/drawing/2010/main" val="0"/>
              </a:ext>
            </a:extLst>
          </a:blip>
          <a:srcRect l="15951" r="28617" b="6423"/>
          <a:stretch/>
        </p:blipFill>
        <p:spPr bwMode="auto">
          <a:xfrm>
            <a:off x="430057" y="1431965"/>
            <a:ext cx="4732493" cy="447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error3.png">
            <a:extLst>
              <a:ext uri="{FF2B5EF4-FFF2-40B4-BE49-F238E27FC236}">
                <a16:creationId xmlns:a16="http://schemas.microsoft.com/office/drawing/2014/main" xmlns="" id="{B603BF73-B3DE-674E-AA05-81C5DE3A57F0}"/>
              </a:ext>
            </a:extLst>
          </p:cNvPr>
          <p:cNvPicPr>
            <a:picLocks noChangeAspect="1"/>
          </p:cNvPicPr>
          <p:nvPr/>
        </p:nvPicPr>
        <p:blipFill rotWithShape="1">
          <a:blip r:embed="rId9">
            <a:extLst>
              <a:ext uri="{28A0092B-C50C-407E-A947-70E740481C1C}">
                <a14:useLocalDpi xmlns:a14="http://schemas.microsoft.com/office/drawing/2010/main" val="0"/>
              </a:ext>
            </a:extLst>
          </a:blip>
          <a:srcRect l="31568" t="6423" r="10000"/>
          <a:stretch/>
        </p:blipFill>
        <p:spPr bwMode="auto">
          <a:xfrm>
            <a:off x="430057" y="1753606"/>
            <a:ext cx="4007224" cy="360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4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00"/>
                            </p:stCondLst>
                            <p:childTnLst>
                              <p:par>
                                <p:cTn id="38" presetID="16" presetClass="entr" presetSubtype="2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Objectifs de la session</a:t>
            </a:r>
          </a:p>
        </p:txBody>
      </p:sp>
      <p:sp>
        <p:nvSpPr>
          <p:cNvPr id="2" name="Rectangle 1"/>
          <p:cNvSpPr/>
          <p:nvPr/>
        </p:nvSpPr>
        <p:spPr>
          <a:xfrm>
            <a:off x="463625" y="1275746"/>
            <a:ext cx="8393504" cy="1692771"/>
          </a:xfrm>
          <a:prstGeom prst="rect">
            <a:avLst/>
          </a:prstGeom>
        </p:spPr>
        <p:txBody>
          <a:bodyPr wrap="square">
            <a:spAutoFit/>
          </a:bodyPr>
          <a:lstStyle/>
          <a:p>
            <a:r>
              <a:rPr lang="fr-FR" sz="2800" b="1" dirty="0"/>
              <a:t>A la fin </a:t>
            </a:r>
            <a:r>
              <a:rPr lang="fr-FR" sz="2800" b="1" dirty="0" smtClean="0"/>
              <a:t>de cette session, vous serez capable de :</a:t>
            </a:r>
          </a:p>
          <a:p>
            <a:endParaRPr lang="fr-FR" sz="1600" b="1" dirty="0"/>
          </a:p>
          <a:p>
            <a:pPr marL="457200" indent="-457200">
              <a:buFont typeface="Arial" panose="020B0604020202020204" pitchFamily="34" charset="0"/>
              <a:buChar char="•"/>
            </a:pPr>
            <a:r>
              <a:rPr lang="fr-FR" sz="2800" b="1" dirty="0">
                <a:solidFill>
                  <a:schemeClr val="accent1"/>
                </a:solidFill>
              </a:rPr>
              <a:t>Connaitre les différentes formes de malnutrition </a:t>
            </a:r>
          </a:p>
        </p:txBody>
      </p:sp>
      <p:pic>
        <p:nvPicPr>
          <p:cNvPr id="3" name="Image 2"/>
          <p:cNvPicPr>
            <a:picLocks noChangeAspect="1"/>
          </p:cNvPicPr>
          <p:nvPr/>
        </p:nvPicPr>
        <p:blipFill rotWithShape="1">
          <a:blip r:embed="rId5">
            <a:extLst>
              <a:ext uri="{28A0092B-C50C-407E-A947-70E740481C1C}">
                <a14:useLocalDpi xmlns:a14="http://schemas.microsoft.com/office/drawing/2010/main" val="0"/>
              </a:ext>
            </a:extLst>
          </a:blip>
          <a:srcRect l="20924"/>
          <a:stretch/>
        </p:blipFill>
        <p:spPr>
          <a:xfrm>
            <a:off x="4069977" y="2814981"/>
            <a:ext cx="4548824" cy="2735053"/>
          </a:xfrm>
          <a:prstGeom prst="rect">
            <a:avLst/>
          </a:prstGeom>
        </p:spPr>
      </p:pic>
      <p:sp>
        <p:nvSpPr>
          <p:cNvPr id="5" name="Rectangle 4"/>
          <p:cNvSpPr/>
          <p:nvPr/>
        </p:nvSpPr>
        <p:spPr>
          <a:xfrm>
            <a:off x="463625" y="3091628"/>
            <a:ext cx="3229834" cy="2677656"/>
          </a:xfrm>
          <a:prstGeom prst="rect">
            <a:avLst/>
          </a:prstGeom>
        </p:spPr>
        <p:txBody>
          <a:bodyPr wrap="square">
            <a:spAutoFit/>
          </a:bodyPr>
          <a:lstStyle/>
          <a:p>
            <a:pPr marL="457200" indent="-457200">
              <a:buFont typeface="Arial" panose="020B0604020202020204" pitchFamily="34" charset="0"/>
              <a:buChar char="•"/>
            </a:pPr>
            <a:r>
              <a:rPr lang="fr-FR" sz="2800" b="1" dirty="0">
                <a:solidFill>
                  <a:schemeClr val="accent6">
                    <a:lumMod val="50000"/>
                  </a:schemeClr>
                </a:solidFill>
              </a:rPr>
              <a:t>Comprendre certains instruments et les méthodes de mesure de la malnutrition</a:t>
            </a:r>
          </a:p>
        </p:txBody>
      </p:sp>
    </p:spTree>
    <p:extLst>
      <p:ext uri="{BB962C8B-B14F-4D97-AF65-F5344CB8AC3E}">
        <p14:creationId xmlns:p14="http://schemas.microsoft.com/office/powerpoint/2010/main" val="5698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20</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20</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Indices anthropométriques et références </a:t>
            </a:r>
          </a:p>
        </p:txBody>
      </p:sp>
      <p:sp>
        <p:nvSpPr>
          <p:cNvPr id="10" name="Content Placeholder 2"/>
          <p:cNvSpPr>
            <a:spLocks noGrp="1"/>
          </p:cNvSpPr>
          <p:nvPr>
            <p:ph idx="1"/>
          </p:nvPr>
        </p:nvSpPr>
        <p:spPr>
          <a:xfrm>
            <a:off x="276364" y="1230275"/>
            <a:ext cx="8626419" cy="4179482"/>
          </a:xfrm>
        </p:spPr>
        <p:txBody>
          <a:bodyPr>
            <a:noAutofit/>
          </a:bodyPr>
          <a:lstStyle/>
          <a:p>
            <a:r>
              <a:rPr lang="fr-FR" sz="2400" b="1" dirty="0">
                <a:solidFill>
                  <a:schemeClr val="accent1">
                    <a:lumMod val="50000"/>
                  </a:schemeClr>
                </a:solidFill>
              </a:rPr>
              <a:t>Mettre en rapport deux mesures et en les comparant à une population de référence</a:t>
            </a:r>
          </a:p>
          <a:p>
            <a:pPr lvl="1">
              <a:buFont typeface="Wingdings" panose="05000000000000000000" pitchFamily="2" charset="2"/>
              <a:buChar char="Ø"/>
            </a:pPr>
            <a:r>
              <a:rPr lang="fr-FR" sz="2000" b="1" dirty="0"/>
              <a:t>Intérêt pour le diagnostic et l’orientation au traitement </a:t>
            </a:r>
          </a:p>
          <a:p>
            <a:r>
              <a:rPr lang="fr-FR" sz="2400" b="1" dirty="0">
                <a:solidFill>
                  <a:schemeClr val="accent6">
                    <a:lumMod val="50000"/>
                  </a:schemeClr>
                </a:solidFill>
              </a:rPr>
              <a:t>Types </a:t>
            </a:r>
            <a:r>
              <a:rPr lang="fr-FR" sz="2400" b="1" dirty="0" smtClean="0">
                <a:solidFill>
                  <a:schemeClr val="accent6">
                    <a:lumMod val="50000"/>
                  </a:schemeClr>
                </a:solidFill>
              </a:rPr>
              <a:t>d’indices: </a:t>
            </a:r>
            <a:endParaRPr lang="fr-FR" sz="2400" b="1" dirty="0">
              <a:solidFill>
                <a:schemeClr val="accent6">
                  <a:lumMod val="50000"/>
                </a:schemeClr>
              </a:solidFill>
            </a:endParaRPr>
          </a:p>
          <a:p>
            <a:pPr lvl="1">
              <a:buFont typeface="Wingdings" panose="05000000000000000000" pitchFamily="2" charset="2"/>
              <a:buChar char="Ø"/>
            </a:pPr>
            <a:r>
              <a:rPr lang="fr-FR" sz="2000" b="1" dirty="0"/>
              <a:t>Chez l’enfant: Poids – Taille (P-T); Taille – Âge (T-A); Poids – Âge (P-A); </a:t>
            </a:r>
          </a:p>
          <a:p>
            <a:pPr lvl="1">
              <a:buFont typeface="Wingdings" panose="05000000000000000000" pitchFamily="2" charset="2"/>
              <a:buChar char="Ø"/>
            </a:pPr>
            <a:r>
              <a:rPr lang="fr-FR" sz="2000" b="1" dirty="0"/>
              <a:t>Chez l’adulte: Indice de Masse Corporelle (IMC)</a:t>
            </a:r>
          </a:p>
          <a:p>
            <a:pPr lvl="1">
              <a:buFont typeface="Wingdings" panose="05000000000000000000" pitchFamily="2" charset="2"/>
              <a:buChar char="Ø"/>
            </a:pPr>
            <a:r>
              <a:rPr lang="fr-FR" sz="2000" b="1" dirty="0"/>
              <a:t>Autres: Périmètre Brachial – Âge </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5960" y="4456747"/>
            <a:ext cx="3694906" cy="1608371"/>
          </a:xfrm>
          <a:prstGeom prst="rect">
            <a:avLst/>
          </a:prstGeom>
        </p:spPr>
      </p:pic>
      <p:sp>
        <p:nvSpPr>
          <p:cNvPr id="5" name="Rectangle 4"/>
          <p:cNvSpPr/>
          <p:nvPr/>
        </p:nvSpPr>
        <p:spPr>
          <a:xfrm>
            <a:off x="276364" y="4566073"/>
            <a:ext cx="4572000" cy="1569660"/>
          </a:xfrm>
          <a:prstGeom prst="rect">
            <a:avLst/>
          </a:prstGeom>
        </p:spPr>
        <p:txBody>
          <a:bodyPr>
            <a:spAutoFit/>
          </a:bodyPr>
          <a:lstStyle/>
          <a:p>
            <a:pPr marL="285750" indent="-285750">
              <a:buFont typeface="Arial" panose="020B0604020202020204" pitchFamily="34" charset="0"/>
              <a:buChar char="•"/>
            </a:pPr>
            <a:r>
              <a:rPr lang="fr-FR" sz="2400" b="1" dirty="0">
                <a:solidFill>
                  <a:schemeClr val="accent5">
                    <a:lumMod val="50000"/>
                  </a:schemeClr>
                </a:solidFill>
              </a:rPr>
              <a:t>Références</a:t>
            </a:r>
            <a:r>
              <a:rPr lang="fr-FR" sz="2400" b="1" dirty="0"/>
              <a:t>: normes de suivi de la croissance OMS 2006</a:t>
            </a:r>
          </a:p>
          <a:p>
            <a:pPr marL="285750" indent="-285750">
              <a:buFont typeface="Arial" panose="020B0604020202020204" pitchFamily="34" charset="0"/>
              <a:buChar char="•"/>
            </a:pPr>
            <a:r>
              <a:rPr lang="fr-FR" sz="2400" b="1" dirty="0"/>
              <a:t>Distribution normale d’une population</a:t>
            </a:r>
          </a:p>
        </p:txBody>
      </p:sp>
    </p:spTree>
    <p:extLst>
      <p:ext uri="{BB962C8B-B14F-4D97-AF65-F5344CB8AC3E}">
        <p14:creationId xmlns:p14="http://schemas.microsoft.com/office/powerpoint/2010/main" val="35588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down)">
                                      <p:cBhvr>
                                        <p:cTn id="19" dur="500"/>
                                        <p:tgtEl>
                                          <p:spTgt spid="10">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down)">
                                      <p:cBhvr>
                                        <p:cTn id="23" dur="500"/>
                                        <p:tgtEl>
                                          <p:spTgt spid="10">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down)">
                                      <p:cBhvr>
                                        <p:cTn id="31" dur="500"/>
                                        <p:tgtEl>
                                          <p:spTgt spid="10">
                                            <p:txEl>
                                              <p:pRg st="4" end="4"/>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wipe(down)">
                                      <p:cBhvr>
                                        <p:cTn id="35" dur="500"/>
                                        <p:tgtEl>
                                          <p:spTgt spid="10">
                                            <p:txEl>
                                              <p:pRg st="5" end="5"/>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down)">
                                      <p:cBhvr>
                                        <p:cTn id="43" dur="500"/>
                                        <p:tgtEl>
                                          <p:spTgt spid="5">
                                            <p:txEl>
                                              <p:pRg st="0" end="0"/>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down)">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21</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21</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L’Écart-type (ET) ou Z-Score (ZS)</a:t>
            </a:r>
          </a:p>
        </p:txBody>
      </p:sp>
      <p:sp>
        <p:nvSpPr>
          <p:cNvPr id="10" name="Content Placeholder 2"/>
          <p:cNvSpPr>
            <a:spLocks noGrp="1"/>
          </p:cNvSpPr>
          <p:nvPr>
            <p:ph idx="1"/>
            <p:custDataLst>
              <p:tags r:id="rId1"/>
            </p:custDataLst>
          </p:nvPr>
        </p:nvSpPr>
        <p:spPr>
          <a:xfrm>
            <a:off x="177800" y="1279479"/>
            <a:ext cx="7886700" cy="2082697"/>
          </a:xfrm>
        </p:spPr>
        <p:txBody>
          <a:bodyPr>
            <a:normAutofit/>
          </a:bodyPr>
          <a:lstStyle/>
          <a:p>
            <a:pPr marL="0" lvl="1" indent="0">
              <a:spcBef>
                <a:spcPct val="0"/>
              </a:spcBef>
              <a:spcAft>
                <a:spcPts val="900"/>
              </a:spcAft>
              <a:buClr>
                <a:schemeClr val="accent2"/>
              </a:buClr>
              <a:buNone/>
            </a:pPr>
            <a:r>
              <a:rPr lang="fr-CA" sz="2400" b="1" dirty="0">
                <a:solidFill>
                  <a:schemeClr val="accent1">
                    <a:lumMod val="50000"/>
                  </a:schemeClr>
                </a:solidFill>
              </a:rPr>
              <a:t>Le Z-score est la déviation de la moyenne en termes d’unités d’écart-type</a:t>
            </a:r>
            <a:r>
              <a:rPr lang="fr-CA" sz="2400" dirty="0"/>
              <a:t> (ET).  </a:t>
            </a:r>
          </a:p>
          <a:p>
            <a:pPr marL="300038" lvl="2" indent="0">
              <a:spcBef>
                <a:spcPct val="0"/>
              </a:spcBef>
              <a:spcAft>
                <a:spcPts val="900"/>
              </a:spcAft>
              <a:buClr>
                <a:schemeClr val="accent2"/>
              </a:buClr>
              <a:buNone/>
            </a:pPr>
            <a:r>
              <a:rPr lang="fr-CA" sz="2400" i="1" dirty="0"/>
              <a:t>« Dans une population de référence (</a:t>
            </a:r>
            <a:r>
              <a:rPr lang="fr-FR" sz="2400" i="1" dirty="0"/>
              <a:t>OMS, 2006) </a:t>
            </a:r>
            <a:r>
              <a:rPr lang="fr-CA" sz="2400" i="1" dirty="0"/>
              <a:t>tous les enfants de même taille sont répartis autour du poids médian </a:t>
            </a:r>
            <a:r>
              <a:rPr lang="fr-CA" sz="2400" i="1" dirty="0" smtClean="0"/>
              <a:t>»</a:t>
            </a:r>
            <a:endParaRPr lang="fr-CA" sz="2400" i="1" dirty="0"/>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3203" y="3362176"/>
            <a:ext cx="4690797" cy="2638574"/>
          </a:xfrm>
          <a:prstGeom prst="rect">
            <a:avLst/>
          </a:prstGeom>
        </p:spPr>
      </p:pic>
      <p:sp>
        <p:nvSpPr>
          <p:cNvPr id="3" name="Rectangle 2"/>
          <p:cNvSpPr/>
          <p:nvPr/>
        </p:nvSpPr>
        <p:spPr>
          <a:xfrm>
            <a:off x="177800" y="3362682"/>
            <a:ext cx="4572000" cy="2677656"/>
          </a:xfrm>
          <a:prstGeom prst="rect">
            <a:avLst/>
          </a:prstGeom>
        </p:spPr>
        <p:txBody>
          <a:bodyPr>
            <a:spAutoFit/>
          </a:bodyPr>
          <a:lstStyle/>
          <a:p>
            <a:pPr marL="0" lvl="1" indent="0">
              <a:spcBef>
                <a:spcPct val="0"/>
              </a:spcBef>
              <a:buClr>
                <a:schemeClr val="accent2"/>
              </a:buClr>
              <a:buNone/>
            </a:pPr>
            <a:r>
              <a:rPr lang="fr-CA" sz="2400" dirty="0"/>
              <a:t>L’écart-type et </a:t>
            </a:r>
            <a:r>
              <a:rPr lang="fr-CA" sz="2400" b="1" dirty="0">
                <a:solidFill>
                  <a:schemeClr val="accent6">
                    <a:lumMod val="50000"/>
                  </a:schemeClr>
                </a:solidFill>
              </a:rPr>
              <a:t>une mesure de la dispersion des données autour de la moyenne</a:t>
            </a:r>
            <a:r>
              <a:rPr lang="fr-CA" sz="2400" dirty="0" smtClean="0"/>
              <a:t>. Généralement</a:t>
            </a:r>
            <a:r>
              <a:rPr lang="fr-CA" sz="2400" dirty="0"/>
              <a:t>, plus la distribution des valeurs autour de la médiane est large, plus l’écart-type est grand. </a:t>
            </a:r>
            <a:endParaRPr lang="en-CA" sz="2400" dirty="0"/>
          </a:p>
        </p:txBody>
      </p:sp>
    </p:spTree>
    <p:extLst>
      <p:ext uri="{BB962C8B-B14F-4D97-AF65-F5344CB8AC3E}">
        <p14:creationId xmlns:p14="http://schemas.microsoft.com/office/powerpoint/2010/main" val="11297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3" dur="500"/>
                                        <p:tgtEl>
                                          <p:spTgt spid="10">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L’Écart-type (ET) ou Z-Score (ZS)</a:t>
            </a:r>
          </a:p>
        </p:txBody>
      </p:sp>
      <p:grpSp>
        <p:nvGrpSpPr>
          <p:cNvPr id="10" name="Group 15">
            <a:extLst>
              <a:ext uri="{FF2B5EF4-FFF2-40B4-BE49-F238E27FC236}">
                <a16:creationId xmlns:a16="http://schemas.microsoft.com/office/drawing/2014/main" xmlns="" id="{EEFAA9BF-2FC2-7946-91ED-908CF7F8BD67}"/>
              </a:ext>
            </a:extLst>
          </p:cNvPr>
          <p:cNvGrpSpPr/>
          <p:nvPr/>
        </p:nvGrpSpPr>
        <p:grpSpPr>
          <a:xfrm>
            <a:off x="3732539" y="1258149"/>
            <a:ext cx="5234472" cy="4277277"/>
            <a:chOff x="3027239" y="1611612"/>
            <a:chExt cx="6641579" cy="5116195"/>
          </a:xfrm>
        </p:grpSpPr>
        <p:pic>
          <p:nvPicPr>
            <p:cNvPr id="11" name="Picture 4">
              <a:extLst>
                <a:ext uri="{FF2B5EF4-FFF2-40B4-BE49-F238E27FC236}">
                  <a16:creationId xmlns:a16="http://schemas.microsoft.com/office/drawing/2014/main" xmlns="" id="{95C4EF61-4BB3-864D-A6D7-C2E7BB29B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239" y="1995988"/>
              <a:ext cx="6641579" cy="45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BEA7F7EF-5CD7-C24F-AEB9-B3F9BFDDAB9C}"/>
                </a:ext>
              </a:extLst>
            </p:cNvPr>
            <p:cNvSpPr txBox="1"/>
            <p:nvPr/>
          </p:nvSpPr>
          <p:spPr>
            <a:xfrm>
              <a:off x="4223793" y="6341258"/>
              <a:ext cx="4292898" cy="386549"/>
            </a:xfrm>
            <a:prstGeom prst="rect">
              <a:avLst/>
            </a:prstGeom>
            <a:noFill/>
          </p:spPr>
          <p:txBody>
            <a:bodyPr wrap="square" rtlCol="0">
              <a:spAutoFit/>
            </a:bodyPr>
            <a:lstStyle/>
            <a:p>
              <a:pPr algn="ctr"/>
              <a:r>
                <a:rPr lang="fr-FR" sz="1500" b="1" dirty="0"/>
                <a:t>Poids a la médiane 14.3 kg</a:t>
              </a:r>
            </a:p>
          </p:txBody>
        </p:sp>
        <p:cxnSp>
          <p:nvCxnSpPr>
            <p:cNvPr id="19" name="Straight Connector 18">
              <a:extLst>
                <a:ext uri="{FF2B5EF4-FFF2-40B4-BE49-F238E27FC236}">
                  <a16:creationId xmlns:a16="http://schemas.microsoft.com/office/drawing/2014/main" xmlns="" id="{F62BADA5-0385-FB48-902A-DB51A86E3B15}"/>
                </a:ext>
              </a:extLst>
            </p:cNvPr>
            <p:cNvCxnSpPr/>
            <p:nvPr/>
          </p:nvCxnSpPr>
          <p:spPr>
            <a:xfrm>
              <a:off x="4079776" y="1700808"/>
              <a:ext cx="0" cy="288032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ED8D7B48-29BA-DF43-AD1F-2DE5D2E9D76C}"/>
                </a:ext>
              </a:extLst>
            </p:cNvPr>
            <p:cNvSpPr txBox="1"/>
            <p:nvPr/>
          </p:nvSpPr>
          <p:spPr>
            <a:xfrm>
              <a:off x="3045802" y="3341390"/>
              <a:ext cx="2067946" cy="938762"/>
            </a:xfrm>
            <a:prstGeom prst="rect">
              <a:avLst/>
            </a:prstGeom>
            <a:noFill/>
          </p:spPr>
          <p:txBody>
            <a:bodyPr wrap="square" rtlCol="0">
              <a:spAutoFit/>
            </a:bodyPr>
            <a:lstStyle/>
            <a:p>
              <a:r>
                <a:rPr lang="fr-FR" sz="1500" dirty="0"/>
                <a:t>Poids a – 3 ZS de la médiane  </a:t>
              </a:r>
              <a:r>
                <a:rPr lang="fr-FR" sz="1500" b="1" dirty="0"/>
                <a:t>11.3 kg</a:t>
              </a:r>
            </a:p>
          </p:txBody>
        </p:sp>
        <p:cxnSp>
          <p:nvCxnSpPr>
            <p:cNvPr id="21" name="Straight Connector 20">
              <a:extLst>
                <a:ext uri="{FF2B5EF4-FFF2-40B4-BE49-F238E27FC236}">
                  <a16:creationId xmlns:a16="http://schemas.microsoft.com/office/drawing/2014/main" xmlns="" id="{FB6A1A79-3F58-584C-9D2C-900044807253}"/>
                </a:ext>
              </a:extLst>
            </p:cNvPr>
            <p:cNvCxnSpPr/>
            <p:nvPr/>
          </p:nvCxnSpPr>
          <p:spPr>
            <a:xfrm>
              <a:off x="4799856" y="1700808"/>
              <a:ext cx="0" cy="288032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95B7B239-7C1B-0144-AC06-54E5BEA1688E}"/>
                </a:ext>
              </a:extLst>
            </p:cNvPr>
            <p:cNvSpPr txBox="1"/>
            <p:nvPr/>
          </p:nvSpPr>
          <p:spPr>
            <a:xfrm>
              <a:off x="3539571" y="1611612"/>
              <a:ext cx="2670638" cy="662656"/>
            </a:xfrm>
            <a:prstGeom prst="rect">
              <a:avLst/>
            </a:prstGeom>
            <a:noFill/>
          </p:spPr>
          <p:txBody>
            <a:bodyPr wrap="square" rtlCol="0">
              <a:spAutoFit/>
            </a:bodyPr>
            <a:lstStyle/>
            <a:p>
              <a:r>
                <a:rPr lang="fr-FR" sz="1500" dirty="0"/>
                <a:t>Poids a – 2 ZS de la médiane  </a:t>
              </a:r>
              <a:r>
                <a:rPr lang="fr-FR" sz="1500" b="1" dirty="0"/>
                <a:t>12.2 kg</a:t>
              </a:r>
            </a:p>
          </p:txBody>
        </p:sp>
      </p:grpSp>
      <p:grpSp>
        <p:nvGrpSpPr>
          <p:cNvPr id="23" name="Group 22">
            <a:extLst>
              <a:ext uri="{FF2B5EF4-FFF2-40B4-BE49-F238E27FC236}">
                <a16:creationId xmlns:a16="http://schemas.microsoft.com/office/drawing/2014/main" xmlns="" id="{5376893A-CA50-DB41-837F-FE12223C252B}"/>
              </a:ext>
            </a:extLst>
          </p:cNvPr>
          <p:cNvGrpSpPr/>
          <p:nvPr/>
        </p:nvGrpSpPr>
        <p:grpSpPr>
          <a:xfrm>
            <a:off x="475159" y="1984838"/>
            <a:ext cx="3095133" cy="3008564"/>
            <a:chOff x="1776414" y="1691580"/>
            <a:chExt cx="8891587" cy="4620320"/>
          </a:xfrm>
        </p:grpSpPr>
        <p:pic>
          <p:nvPicPr>
            <p:cNvPr id="24" name="Picture 5">
              <a:extLst>
                <a:ext uri="{FF2B5EF4-FFF2-40B4-BE49-F238E27FC236}">
                  <a16:creationId xmlns:a16="http://schemas.microsoft.com/office/drawing/2014/main" xmlns="" id="{78162CA1-5F8D-844B-B91F-9E89D0C666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414" y="2420939"/>
              <a:ext cx="889158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 name="Picture 4">
              <a:extLst>
                <a:ext uri="{FF2B5EF4-FFF2-40B4-BE49-F238E27FC236}">
                  <a16:creationId xmlns:a16="http://schemas.microsoft.com/office/drawing/2014/main" xmlns="" id="{AFE02348-4D80-274A-9E47-A20A6CB8A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1" y="2420938"/>
              <a:ext cx="57054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a:extLst>
                <a:ext uri="{FF2B5EF4-FFF2-40B4-BE49-F238E27FC236}">
                  <a16:creationId xmlns:a16="http://schemas.microsoft.com/office/drawing/2014/main" xmlns="" id="{1D5B5968-7505-8D40-BAAE-4958FEED634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675" y="2133600"/>
              <a:ext cx="34559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7" name="Straight Connector 26">
              <a:extLst>
                <a:ext uri="{FF2B5EF4-FFF2-40B4-BE49-F238E27FC236}">
                  <a16:creationId xmlns:a16="http://schemas.microsoft.com/office/drawing/2014/main" xmlns="" id="{D4014E5F-F991-A847-ABF1-DEFF33F66329}"/>
                </a:ext>
              </a:extLst>
            </p:cNvPr>
            <p:cNvCxnSpPr/>
            <p:nvPr/>
          </p:nvCxnSpPr>
          <p:spPr>
            <a:xfrm>
              <a:off x="2063751" y="1844675"/>
              <a:ext cx="136842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E6B9272-4B18-5046-9F2F-B1B9A709703C}"/>
                </a:ext>
              </a:extLst>
            </p:cNvPr>
            <p:cNvCxnSpPr/>
            <p:nvPr/>
          </p:nvCxnSpPr>
          <p:spPr>
            <a:xfrm>
              <a:off x="2063751" y="2276475"/>
              <a:ext cx="1368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8F7CC77-CED7-4C4E-BDFB-EDAF5AEE0870}"/>
                </a:ext>
              </a:extLst>
            </p:cNvPr>
            <p:cNvCxnSpPr/>
            <p:nvPr/>
          </p:nvCxnSpPr>
          <p:spPr>
            <a:xfrm>
              <a:off x="2063751" y="2781300"/>
              <a:ext cx="136842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11">
              <a:extLst>
                <a:ext uri="{FF2B5EF4-FFF2-40B4-BE49-F238E27FC236}">
                  <a16:creationId xmlns:a16="http://schemas.microsoft.com/office/drawing/2014/main" xmlns="" id="{2DB82CF1-9287-7C4B-A478-B6939E6FD0B9}"/>
                </a:ext>
              </a:extLst>
            </p:cNvPr>
            <p:cNvSpPr txBox="1">
              <a:spLocks noChangeArrowheads="1"/>
            </p:cNvSpPr>
            <p:nvPr/>
          </p:nvSpPr>
          <p:spPr bwMode="auto">
            <a:xfrm>
              <a:off x="3231366" y="1691580"/>
              <a:ext cx="2042771" cy="38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r>
                <a:rPr lang="fr-CA" sz="1050" dirty="0"/>
                <a:t>ET = 1</a:t>
              </a:r>
              <a:endParaRPr lang="en-CA" sz="1050" dirty="0"/>
            </a:p>
          </p:txBody>
        </p:sp>
        <p:sp>
          <p:nvSpPr>
            <p:cNvPr id="31" name="TextBox 30">
              <a:extLst>
                <a:ext uri="{FF2B5EF4-FFF2-40B4-BE49-F238E27FC236}">
                  <a16:creationId xmlns:a16="http://schemas.microsoft.com/office/drawing/2014/main" xmlns="" id="{DC953E7E-A01A-CA42-AF32-CE24226C6A25}"/>
                </a:ext>
              </a:extLst>
            </p:cNvPr>
            <p:cNvSpPr txBox="1">
              <a:spLocks noChangeArrowheads="1"/>
            </p:cNvSpPr>
            <p:nvPr/>
          </p:nvSpPr>
          <p:spPr bwMode="auto">
            <a:xfrm>
              <a:off x="3275244" y="2133599"/>
              <a:ext cx="2042771" cy="38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r>
                <a:rPr lang="fr-CA" sz="1050" dirty="0"/>
                <a:t>ET &lt; 1</a:t>
              </a:r>
              <a:endParaRPr lang="en-CA" sz="1050" dirty="0"/>
            </a:p>
          </p:txBody>
        </p:sp>
        <p:sp>
          <p:nvSpPr>
            <p:cNvPr id="32" name="TextBox 31">
              <a:extLst>
                <a:ext uri="{FF2B5EF4-FFF2-40B4-BE49-F238E27FC236}">
                  <a16:creationId xmlns:a16="http://schemas.microsoft.com/office/drawing/2014/main" xmlns="" id="{C8CAF64A-767B-F249-AEB4-BC5C61304F67}"/>
                </a:ext>
              </a:extLst>
            </p:cNvPr>
            <p:cNvSpPr txBox="1">
              <a:spLocks noChangeArrowheads="1"/>
            </p:cNvSpPr>
            <p:nvPr/>
          </p:nvSpPr>
          <p:spPr bwMode="auto">
            <a:xfrm>
              <a:off x="3260343" y="2617068"/>
              <a:ext cx="1767948" cy="38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r>
                <a:rPr lang="fr-CA" sz="1050" dirty="0"/>
                <a:t>ET &gt; 1</a:t>
              </a:r>
              <a:endParaRPr lang="en-CA" sz="1050" dirty="0"/>
            </a:p>
          </p:txBody>
        </p:sp>
      </p:grpSp>
    </p:spTree>
    <p:extLst>
      <p:ext uri="{BB962C8B-B14F-4D97-AF65-F5344CB8AC3E}">
        <p14:creationId xmlns:p14="http://schemas.microsoft.com/office/powerpoint/2010/main" val="18487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23</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Application pratique des indices anthropométriques</a:t>
            </a:r>
          </a:p>
        </p:txBody>
      </p:sp>
      <p:sp>
        <p:nvSpPr>
          <p:cNvPr id="10" name="Content Placeholder 2"/>
          <p:cNvSpPr>
            <a:spLocks noGrp="1"/>
          </p:cNvSpPr>
          <p:nvPr>
            <p:ph idx="1"/>
          </p:nvPr>
        </p:nvSpPr>
        <p:spPr>
          <a:xfrm>
            <a:off x="182195" y="3954869"/>
            <a:ext cx="8599856" cy="1607731"/>
          </a:xfrm>
        </p:spPr>
        <p:txBody>
          <a:bodyPr>
            <a:normAutofit/>
          </a:bodyPr>
          <a:lstStyle/>
          <a:p>
            <a:pPr lvl="1">
              <a:buFont typeface="Wingdings" panose="05000000000000000000" pitchFamily="2" charset="2"/>
              <a:buChar char="§"/>
            </a:pPr>
            <a:r>
              <a:rPr lang="fr-FR" sz="2700" dirty="0" smtClean="0">
                <a:solidFill>
                  <a:schemeClr val="accent6">
                    <a:lumMod val="50000"/>
                  </a:schemeClr>
                </a:solidFill>
              </a:rPr>
              <a:t>Définition </a:t>
            </a:r>
            <a:r>
              <a:rPr lang="fr-FR" sz="2700" dirty="0">
                <a:solidFill>
                  <a:schemeClr val="accent6">
                    <a:lumMod val="50000"/>
                  </a:schemeClr>
                </a:solidFill>
              </a:rPr>
              <a:t>de la malnutrition aiguë et chronique</a:t>
            </a:r>
            <a:r>
              <a:rPr lang="fr-FR" sz="2700" dirty="0"/>
              <a:t> </a:t>
            </a:r>
          </a:p>
          <a:p>
            <a:pPr lvl="1">
              <a:buFont typeface="Wingdings" panose="05000000000000000000" pitchFamily="2" charset="2"/>
              <a:buChar char="§"/>
            </a:pPr>
            <a:r>
              <a:rPr lang="fr-FR" sz="2700" dirty="0">
                <a:solidFill>
                  <a:schemeClr val="accent1"/>
                </a:solidFill>
              </a:rPr>
              <a:t>Définition de la malnutrition aiguë </a:t>
            </a:r>
          </a:p>
          <a:p>
            <a:pPr lvl="1">
              <a:buFont typeface="Wingdings" panose="05000000000000000000" pitchFamily="2" charset="2"/>
              <a:buChar char="§"/>
            </a:pPr>
            <a:r>
              <a:rPr lang="fr-FR" sz="2700" dirty="0">
                <a:solidFill>
                  <a:schemeClr val="accent3">
                    <a:lumMod val="50000"/>
                  </a:schemeClr>
                </a:solidFill>
              </a:rPr>
              <a:t>Classification de la malnutrition </a:t>
            </a:r>
            <a:r>
              <a:rPr lang="fr-FR" sz="2700" dirty="0" smtClean="0">
                <a:solidFill>
                  <a:schemeClr val="accent3">
                    <a:lumMod val="50000"/>
                  </a:schemeClr>
                </a:solidFill>
              </a:rPr>
              <a:t>aiguë</a:t>
            </a:r>
            <a:endParaRPr lang="fr-FR" sz="2400" dirty="0">
              <a:solidFill>
                <a:schemeClr val="accent3">
                  <a:lumMod val="50000"/>
                </a:schemeClr>
              </a:solidFill>
            </a:endParaRPr>
          </a:p>
        </p:txBody>
      </p:sp>
      <p:sp>
        <p:nvSpPr>
          <p:cNvPr id="2" name="Rectangle 1"/>
          <p:cNvSpPr/>
          <p:nvPr/>
        </p:nvSpPr>
        <p:spPr>
          <a:xfrm>
            <a:off x="3067050" y="1435148"/>
            <a:ext cx="5942806" cy="1969770"/>
          </a:xfrm>
          <a:prstGeom prst="rect">
            <a:avLst/>
          </a:prstGeom>
        </p:spPr>
        <p:txBody>
          <a:bodyPr wrap="square">
            <a:spAutoFit/>
          </a:bodyPr>
          <a:lstStyle/>
          <a:p>
            <a:pPr marL="342900" indent="-342900">
              <a:buFont typeface="Arial" panose="020B0604020202020204" pitchFamily="34" charset="0"/>
              <a:buChar char="•"/>
            </a:pPr>
            <a:r>
              <a:rPr lang="fr-FR" sz="2700" b="1" dirty="0"/>
              <a:t>Diagnostic et mesure de la sévérité de la malnutrition aiguë et de la malnutrition </a:t>
            </a:r>
            <a:r>
              <a:rPr lang="fr-FR" sz="2700" b="1" dirty="0" smtClean="0"/>
              <a:t>chronique</a:t>
            </a:r>
          </a:p>
          <a:p>
            <a:r>
              <a:rPr lang="fr-FR" sz="1400" b="1" dirty="0" smtClean="0"/>
              <a:t> </a:t>
            </a:r>
            <a:endParaRPr lang="fr-FR" sz="1400" b="1" dirty="0"/>
          </a:p>
          <a:p>
            <a:pPr marL="342900" indent="-342900">
              <a:buFont typeface="Arial" panose="020B0604020202020204" pitchFamily="34" charset="0"/>
              <a:buChar char="•"/>
            </a:pPr>
            <a:r>
              <a:rPr lang="fr-FR" sz="2700" b="1" dirty="0"/>
              <a:t>Orientation au traitement</a:t>
            </a:r>
          </a:p>
        </p:txBody>
      </p:sp>
      <p:sp>
        <p:nvSpPr>
          <p:cNvPr id="3" name="ZoneTexte 2"/>
          <p:cNvSpPr txBox="1"/>
          <p:nvPr/>
        </p:nvSpPr>
        <p:spPr>
          <a:xfrm>
            <a:off x="182194" y="2058396"/>
            <a:ext cx="1409700" cy="507831"/>
          </a:xfrm>
          <a:prstGeom prst="rect">
            <a:avLst/>
          </a:prstGeom>
          <a:noFill/>
        </p:spPr>
        <p:txBody>
          <a:bodyPr wrap="square" rtlCol="0">
            <a:spAutoFit/>
          </a:bodyPr>
          <a:lstStyle/>
          <a:p>
            <a:r>
              <a:rPr lang="fr-FR" sz="2700" b="1" dirty="0" smtClean="0"/>
              <a:t>INDICES</a:t>
            </a:r>
            <a:endParaRPr lang="fr-FR" sz="2700" b="1" dirty="0"/>
          </a:p>
        </p:txBody>
      </p:sp>
      <p:sp>
        <p:nvSpPr>
          <p:cNvPr id="5" name="Flèche droite rayée 4"/>
          <p:cNvSpPr/>
          <p:nvPr/>
        </p:nvSpPr>
        <p:spPr>
          <a:xfrm>
            <a:off x="1752600" y="2020669"/>
            <a:ext cx="1085850" cy="5832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92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barn(inVertical)">
                                      <p:cBhvr>
                                        <p:cTn id="31" dur="500"/>
                                        <p:tgtEl>
                                          <p:spTgt spid="10">
                                            <p:txEl>
                                              <p:pRg st="1" end="1"/>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barn(inVertical)">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24</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Définition de malnutrition (enfants </a:t>
            </a:r>
            <a:r>
              <a:rPr lang="fr-FR" sz="2400" b="1" cap="small" dirty="0" smtClean="0">
                <a:solidFill>
                  <a:srgbClr val="FFFFFF"/>
                </a:solidFill>
              </a:rPr>
              <a:t>6–59 </a:t>
            </a:r>
            <a:r>
              <a:rPr lang="fr-FR" sz="2400" b="1" cap="small" dirty="0">
                <a:solidFill>
                  <a:srgbClr val="FFFFFF"/>
                </a:solidFill>
              </a:rPr>
              <a:t>mois)</a:t>
            </a:r>
          </a:p>
        </p:txBody>
      </p:sp>
      <p:graphicFrame>
        <p:nvGraphicFramePr>
          <p:cNvPr id="10" name="Content Placeholder 4"/>
          <p:cNvGraphicFramePr>
            <a:graphicFrameLocks/>
          </p:cNvGraphicFramePr>
          <p:nvPr>
            <p:extLst>
              <p:ext uri="{D42A27DB-BD31-4B8C-83A1-F6EECF244321}">
                <p14:modId xmlns:p14="http://schemas.microsoft.com/office/powerpoint/2010/main" val="1238089563"/>
              </p:ext>
            </p:extLst>
          </p:nvPr>
        </p:nvGraphicFramePr>
        <p:xfrm>
          <a:off x="296069" y="1586963"/>
          <a:ext cx="8686800" cy="4104096"/>
        </p:xfrm>
        <a:graphic>
          <a:graphicData uri="http://schemas.openxmlformats.org/drawingml/2006/table">
            <a:tbl>
              <a:tblPr firstRow="1" firstCol="1">
                <a:tableStyleId>{74C1A8A3-306A-4EB7-A6B1-4F7E0EB9C5D6}</a:tableStyleId>
              </a:tblPr>
              <a:tblGrid>
                <a:gridCol w="2895600">
                  <a:extLst>
                    <a:ext uri="{9D8B030D-6E8A-4147-A177-3AD203B41FA5}">
                      <a16:colId xmlns:a16="http://schemas.microsoft.com/office/drawing/2014/main" xmlns="" val="20000"/>
                    </a:ext>
                  </a:extLst>
                </a:gridCol>
                <a:gridCol w="2933700">
                  <a:extLst>
                    <a:ext uri="{9D8B030D-6E8A-4147-A177-3AD203B41FA5}">
                      <a16:colId xmlns:a16="http://schemas.microsoft.com/office/drawing/2014/main" xmlns="" val="20001"/>
                    </a:ext>
                  </a:extLst>
                </a:gridCol>
                <a:gridCol w="2857500">
                  <a:extLst>
                    <a:ext uri="{9D8B030D-6E8A-4147-A177-3AD203B41FA5}">
                      <a16:colId xmlns:a16="http://schemas.microsoft.com/office/drawing/2014/main" xmlns="" val="20002"/>
                    </a:ext>
                  </a:extLst>
                </a:gridCol>
              </a:tblGrid>
              <a:tr h="864096">
                <a:tc>
                  <a:txBody>
                    <a:bodyPr/>
                    <a:lstStyle/>
                    <a:p>
                      <a:r>
                        <a:rPr lang="fr-FR" sz="2400" dirty="0"/>
                        <a:t>Z-Score</a:t>
                      </a:r>
                      <a:endParaRPr lang="fr-FR" sz="2400" b="1" dirty="0">
                        <a:solidFill>
                          <a:schemeClr val="tx1"/>
                        </a:solidFill>
                      </a:endParaRPr>
                    </a:p>
                  </a:txBody>
                  <a:tcPr marL="68580" marR="68580" marT="34290" marB="34290" anchor="ctr"/>
                </a:tc>
                <a:tc>
                  <a:txBody>
                    <a:bodyPr/>
                    <a:lstStyle/>
                    <a:p>
                      <a:pPr algn="ctr"/>
                      <a:r>
                        <a:rPr lang="fr-FR" sz="2400" dirty="0"/>
                        <a:t>Indice Poids - Taille</a:t>
                      </a:r>
                      <a:endParaRPr lang="fr-FR" sz="2400" b="1" dirty="0">
                        <a:solidFill>
                          <a:schemeClr val="tx1"/>
                        </a:solidFill>
                      </a:endParaRPr>
                    </a:p>
                  </a:txBody>
                  <a:tcPr marL="68580" marR="68580" marT="34290" marB="34290" anchor="ctr"/>
                </a:tc>
                <a:tc>
                  <a:txBody>
                    <a:bodyPr/>
                    <a:lstStyle/>
                    <a:p>
                      <a:pPr algn="ctr"/>
                      <a:r>
                        <a:rPr lang="fr-FR" sz="2400" dirty="0"/>
                        <a:t>Indice Taille</a:t>
                      </a:r>
                      <a:r>
                        <a:rPr lang="fr-FR" sz="2400" baseline="0" dirty="0"/>
                        <a:t> – Âge </a:t>
                      </a:r>
                      <a:endParaRPr lang="fr-FR" sz="2400" b="1" dirty="0">
                        <a:solidFill>
                          <a:schemeClr val="tx1"/>
                        </a:solidFill>
                      </a:endParaRPr>
                    </a:p>
                  </a:txBody>
                  <a:tcPr marL="68580" marR="68580" marT="34290" marB="34290" anchor="ctr"/>
                </a:tc>
                <a:extLst>
                  <a:ext uri="{0D108BD9-81ED-4DB2-BD59-A6C34878D82A}">
                    <a16:rowId xmlns:a16="http://schemas.microsoft.com/office/drawing/2014/main" xmlns="" val="10000"/>
                  </a:ext>
                </a:extLst>
              </a:tr>
              <a:tr h="10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u="sng" dirty="0"/>
                        <a:t>&gt;</a:t>
                      </a:r>
                      <a:r>
                        <a:rPr lang="fr-FR" sz="2400" dirty="0"/>
                        <a:t> - 2 ZS</a:t>
                      </a:r>
                      <a:endParaRPr lang="fr-FR" sz="2400" b="1" dirty="0">
                        <a:solidFill>
                          <a:schemeClr val="tx1"/>
                        </a:solidFill>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t>Normal </a:t>
                      </a:r>
                      <a:endParaRPr lang="fr-FR" sz="2000" dirty="0">
                        <a:solidFill>
                          <a:srgbClr val="C00000"/>
                        </a:solidFill>
                      </a:endParaRPr>
                    </a:p>
                  </a:txBody>
                  <a:tcPr marL="68580" marR="68580" marT="34290" marB="34290" anchor="ctr"/>
                </a:tc>
                <a:tc>
                  <a:txBody>
                    <a:bodyPr/>
                    <a:lstStyle/>
                    <a:p>
                      <a:pPr algn="ctr"/>
                      <a:r>
                        <a:rPr lang="fr-FR" sz="2000" dirty="0"/>
                        <a:t>Normal</a:t>
                      </a:r>
                      <a:endParaRPr lang="fr-FR" sz="2000" dirty="0">
                        <a:solidFill>
                          <a:srgbClr val="C00000"/>
                        </a:solidFill>
                      </a:endParaRPr>
                    </a:p>
                  </a:txBody>
                  <a:tcPr marL="68580" marR="68580" marT="34290" marB="34290" anchor="ctr"/>
                </a:tc>
                <a:extLst>
                  <a:ext uri="{0D108BD9-81ED-4DB2-BD59-A6C34878D82A}">
                    <a16:rowId xmlns:a16="http://schemas.microsoft.com/office/drawing/2014/main" xmlns="" val="10001"/>
                  </a:ext>
                </a:extLst>
              </a:tr>
              <a:tr h="10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&lt; - 2 ZS</a:t>
                      </a:r>
                      <a:r>
                        <a:rPr lang="fr-FR" sz="2400" baseline="0" dirty="0"/>
                        <a:t> et </a:t>
                      </a:r>
                      <a:r>
                        <a:rPr lang="fr-FR" sz="2400" u="sng" baseline="0" dirty="0"/>
                        <a:t>&gt;</a:t>
                      </a:r>
                      <a:r>
                        <a:rPr lang="fr-FR" sz="2400" baseline="0" dirty="0"/>
                        <a:t> - 3 ZS </a:t>
                      </a:r>
                      <a:endParaRPr lang="fr-FR" sz="2400" b="1" dirty="0">
                        <a:solidFill>
                          <a:schemeClr val="tx1"/>
                        </a:solidFill>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t>Malnutrition aiguë modérée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t>(émaciation modérée)</a:t>
                      </a:r>
                      <a:endParaRPr lang="fr-FR" sz="2000" b="0" dirty="0">
                        <a:solidFill>
                          <a:srgbClr val="C00000"/>
                        </a:solidFill>
                      </a:endParaRPr>
                    </a:p>
                  </a:txBody>
                  <a:tcPr marL="68580" marR="68580" marT="34290" marB="34290" anchor="ctr"/>
                </a:tc>
                <a:tc>
                  <a:txBody>
                    <a:bodyPr/>
                    <a:lstStyle/>
                    <a:p>
                      <a:pPr algn="ctr"/>
                      <a:r>
                        <a:rPr lang="fr-FR" sz="2000" dirty="0"/>
                        <a:t>Malnutrition chronique modérée (retard croissance modérée)  </a:t>
                      </a:r>
                      <a:endParaRPr lang="fr-FR" sz="2000" dirty="0">
                        <a:solidFill>
                          <a:srgbClr val="C00000"/>
                        </a:solidFill>
                      </a:endParaRPr>
                    </a:p>
                  </a:txBody>
                  <a:tcPr marL="68580" marR="68580" marT="34290" marB="34290" anchor="ctr"/>
                </a:tc>
                <a:extLst>
                  <a:ext uri="{0D108BD9-81ED-4DB2-BD59-A6C34878D82A}">
                    <a16:rowId xmlns:a16="http://schemas.microsoft.com/office/drawing/2014/main" xmlns="" val="10002"/>
                  </a:ext>
                </a:extLst>
              </a:tr>
              <a:tr h="10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&lt; -</a:t>
                      </a:r>
                      <a:r>
                        <a:rPr lang="fr-FR" sz="2400" baseline="0" dirty="0"/>
                        <a:t> 3 ZS</a:t>
                      </a:r>
                      <a:endParaRPr lang="fr-FR" sz="2400" b="1" dirty="0">
                        <a:solidFill>
                          <a:schemeClr val="tx1"/>
                        </a:solidFill>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t>Malnutrition aiguë sévère (émaciation sévère)</a:t>
                      </a:r>
                      <a:endParaRPr lang="fr-FR" sz="2000" b="0" dirty="0">
                        <a:solidFill>
                          <a:srgbClr val="C00000"/>
                        </a:solidFill>
                      </a:endParaRPr>
                    </a:p>
                  </a:txBody>
                  <a:tcPr marL="68580" marR="68580" marT="34290" marB="34290" anchor="ctr"/>
                </a:tc>
                <a:tc>
                  <a:txBody>
                    <a:bodyPr/>
                    <a:lstStyle/>
                    <a:p>
                      <a:pPr algn="ctr"/>
                      <a:r>
                        <a:rPr lang="fr-FR" sz="2000" dirty="0"/>
                        <a:t>Malnutrition chronique sévère (retard croissance sévère) </a:t>
                      </a:r>
                      <a:endParaRPr lang="fr-FR" sz="2000" dirty="0">
                        <a:solidFill>
                          <a:srgbClr val="C00000"/>
                        </a:solidFill>
                      </a:endParaRPr>
                    </a:p>
                  </a:txBody>
                  <a:tcPr marL="68580" marR="68580" marT="34290" marB="3429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7334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25</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25</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952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Définition de malnutrition aiguë (enfants </a:t>
            </a:r>
            <a:r>
              <a:rPr lang="fr-FR" sz="2400" b="1" cap="small" dirty="0" smtClean="0">
                <a:solidFill>
                  <a:srgbClr val="FFFFFF"/>
                </a:solidFill>
              </a:rPr>
              <a:t>6–59 </a:t>
            </a:r>
            <a:r>
              <a:rPr lang="fr-FR" sz="2400" b="1" cap="small" dirty="0">
                <a:solidFill>
                  <a:srgbClr val="FFFFFF"/>
                </a:solidFill>
              </a:rPr>
              <a:t>mois) </a:t>
            </a:r>
            <a:r>
              <a:rPr lang="fr-FR" sz="2400" b="1" cap="small" dirty="0" smtClean="0">
                <a:solidFill>
                  <a:srgbClr val="FFFFFF"/>
                </a:solidFill>
              </a:rPr>
              <a:t>selon </a:t>
            </a:r>
            <a:r>
              <a:rPr lang="fr-FR" sz="2400" b="1" cap="small" dirty="0">
                <a:solidFill>
                  <a:srgbClr val="FFFFFF"/>
                </a:solidFill>
              </a:rPr>
              <a:t>le PB</a:t>
            </a:r>
          </a:p>
        </p:txBody>
      </p:sp>
      <p:graphicFrame>
        <p:nvGraphicFramePr>
          <p:cNvPr id="10" name="Content Placeholder 4"/>
          <p:cNvGraphicFramePr>
            <a:graphicFrameLocks/>
          </p:cNvGraphicFramePr>
          <p:nvPr>
            <p:extLst>
              <p:ext uri="{D42A27DB-BD31-4B8C-83A1-F6EECF244321}">
                <p14:modId xmlns:p14="http://schemas.microsoft.com/office/powerpoint/2010/main" val="3276148577"/>
              </p:ext>
            </p:extLst>
          </p:nvPr>
        </p:nvGraphicFramePr>
        <p:xfrm>
          <a:off x="361950" y="1934784"/>
          <a:ext cx="8172450" cy="3120194"/>
        </p:xfrm>
        <a:graphic>
          <a:graphicData uri="http://schemas.openxmlformats.org/drawingml/2006/table">
            <a:tbl>
              <a:tblPr firstRow="1" firstCol="1">
                <a:tableStyleId>{EB344D84-9AFB-497E-A393-DC336BA19D2E}</a:tableStyleId>
              </a:tblPr>
              <a:tblGrid>
                <a:gridCol w="3823463">
                  <a:extLst>
                    <a:ext uri="{9D8B030D-6E8A-4147-A177-3AD203B41FA5}">
                      <a16:colId xmlns:a16="http://schemas.microsoft.com/office/drawing/2014/main" xmlns="" val="20000"/>
                    </a:ext>
                  </a:extLst>
                </a:gridCol>
                <a:gridCol w="4348987">
                  <a:extLst>
                    <a:ext uri="{9D8B030D-6E8A-4147-A177-3AD203B41FA5}">
                      <a16:colId xmlns:a16="http://schemas.microsoft.com/office/drawing/2014/main" xmlns="" val="20001"/>
                    </a:ext>
                  </a:extLst>
                </a:gridCol>
              </a:tblGrid>
              <a:tr h="864096">
                <a:tc>
                  <a:txBody>
                    <a:bodyPr/>
                    <a:lstStyle/>
                    <a:p>
                      <a:r>
                        <a:rPr lang="fr-FR" sz="2400" dirty="0"/>
                        <a:t>Mesure du PB</a:t>
                      </a:r>
                      <a:endParaRPr lang="fr-FR" sz="2400" dirty="0">
                        <a:solidFill>
                          <a:schemeClr val="tx1"/>
                        </a:solidFill>
                      </a:endParaRPr>
                    </a:p>
                  </a:txBody>
                  <a:tcPr marL="68580" marR="68580" marT="34290" marB="34290" anchor="ctr"/>
                </a:tc>
                <a:tc>
                  <a:txBody>
                    <a:bodyPr/>
                    <a:lstStyle/>
                    <a:p>
                      <a:pPr algn="ctr"/>
                      <a:r>
                        <a:rPr lang="fr-FR" sz="2400" dirty="0"/>
                        <a:t>Classification </a:t>
                      </a:r>
                      <a:endParaRPr lang="fr-FR" sz="2400" b="1" dirty="0">
                        <a:solidFill>
                          <a:srgbClr val="C00000"/>
                        </a:solidFill>
                      </a:endParaRPr>
                    </a:p>
                  </a:txBody>
                  <a:tcPr marL="68580" marR="68580" marT="34290" marB="34290" anchor="ctr"/>
                </a:tc>
                <a:extLst>
                  <a:ext uri="{0D108BD9-81ED-4DB2-BD59-A6C34878D82A}">
                    <a16:rowId xmlns:a16="http://schemas.microsoft.com/office/drawing/2014/main" xmlns="" val="10000"/>
                  </a:ext>
                </a:extLst>
              </a:tr>
              <a:tr h="655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u="sng" dirty="0"/>
                        <a:t>&gt;</a:t>
                      </a:r>
                      <a:r>
                        <a:rPr lang="fr-FR" sz="2400" dirty="0"/>
                        <a:t> 125</a:t>
                      </a:r>
                      <a:r>
                        <a:rPr lang="fr-FR" sz="2400" baseline="0" dirty="0"/>
                        <a:t> mm</a:t>
                      </a:r>
                      <a:endParaRPr lang="fr-FR" sz="2400" dirty="0">
                        <a:solidFill>
                          <a:schemeClr val="tx1"/>
                        </a:solidFill>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Normal </a:t>
                      </a:r>
                      <a:endParaRPr lang="fr-FR" sz="2400" dirty="0">
                        <a:solidFill>
                          <a:srgbClr val="C00000"/>
                        </a:solidFill>
                      </a:endParaRPr>
                    </a:p>
                  </a:txBody>
                  <a:tcPr marL="68580" marR="68580" marT="34290" marB="34290" anchor="ctr"/>
                </a:tc>
                <a:extLst>
                  <a:ext uri="{0D108BD9-81ED-4DB2-BD59-A6C34878D82A}">
                    <a16:rowId xmlns:a16="http://schemas.microsoft.com/office/drawing/2014/main" xmlns="" val="10001"/>
                  </a:ext>
                </a:extLst>
              </a:tr>
              <a:tr h="655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&lt; 125</a:t>
                      </a:r>
                      <a:r>
                        <a:rPr lang="fr-FR" sz="2400" baseline="0" dirty="0"/>
                        <a:t> mm et </a:t>
                      </a:r>
                      <a:r>
                        <a:rPr lang="fr-FR" sz="2400" u="sng" baseline="0" dirty="0"/>
                        <a:t>&gt;</a:t>
                      </a:r>
                      <a:r>
                        <a:rPr lang="fr-FR" sz="2400" baseline="0" dirty="0"/>
                        <a:t> 115 mm</a:t>
                      </a:r>
                      <a:endParaRPr lang="fr-FR" sz="2400" dirty="0">
                        <a:solidFill>
                          <a:schemeClr val="tx1"/>
                        </a:solidFill>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Malnutrition aiguë modérée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(émaciation modérée)</a:t>
                      </a:r>
                      <a:endParaRPr lang="fr-FR" sz="2400" b="0" dirty="0">
                        <a:solidFill>
                          <a:srgbClr val="C00000"/>
                        </a:solidFill>
                      </a:endParaRPr>
                    </a:p>
                  </a:txBody>
                  <a:tcPr marL="68580" marR="68580" marT="34290" marB="34290" anchor="ctr"/>
                </a:tc>
                <a:extLst>
                  <a:ext uri="{0D108BD9-81ED-4DB2-BD59-A6C34878D82A}">
                    <a16:rowId xmlns:a16="http://schemas.microsoft.com/office/drawing/2014/main" xmlns="" val="10002"/>
                  </a:ext>
                </a:extLst>
              </a:tr>
              <a:tr h="655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&lt; 115</a:t>
                      </a:r>
                      <a:r>
                        <a:rPr lang="fr-FR" sz="2400" baseline="0" dirty="0"/>
                        <a:t> mm</a:t>
                      </a:r>
                      <a:endParaRPr lang="fr-FR" sz="2400" dirty="0">
                        <a:solidFill>
                          <a:schemeClr val="tx1"/>
                        </a:solidFill>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Malnutrition aiguë sévère (émaciation sévère)</a:t>
                      </a:r>
                      <a:endParaRPr lang="fr-FR" sz="2400" b="0" dirty="0">
                        <a:solidFill>
                          <a:srgbClr val="C00000"/>
                        </a:solidFill>
                      </a:endParaRPr>
                    </a:p>
                  </a:txBody>
                  <a:tcPr marL="68580" marR="68580" marT="34290" marB="3429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511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26</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26</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Classification de la malnutrition aiguë (enfants </a:t>
            </a:r>
            <a:r>
              <a:rPr lang="fr-FR" sz="2400" b="1" cap="small" dirty="0" smtClean="0">
                <a:solidFill>
                  <a:srgbClr val="FFFFFF"/>
                </a:solidFill>
              </a:rPr>
              <a:t>6–59 </a:t>
            </a:r>
            <a:r>
              <a:rPr lang="fr-FR" sz="2400" b="1" cap="small" dirty="0">
                <a:solidFill>
                  <a:srgbClr val="FFFFFF"/>
                </a:solidFill>
              </a:rPr>
              <a:t>mois)</a:t>
            </a: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929707413"/>
              </p:ext>
            </p:extLst>
          </p:nvPr>
        </p:nvGraphicFramePr>
        <p:xfrm>
          <a:off x="552451" y="1620136"/>
          <a:ext cx="8203460" cy="4018124"/>
        </p:xfrm>
        <a:graphic>
          <a:graphicData uri="http://schemas.openxmlformats.org/drawingml/2006/table">
            <a:tbl>
              <a:tblPr firstRow="1" firstCol="1">
                <a:tableStyleId>{2A488322-F2BA-4B5B-9748-0D474271808F}</a:tableStyleId>
              </a:tblPr>
              <a:tblGrid>
                <a:gridCol w="1885949">
                  <a:extLst>
                    <a:ext uri="{9D8B030D-6E8A-4147-A177-3AD203B41FA5}">
                      <a16:colId xmlns:a16="http://schemas.microsoft.com/office/drawing/2014/main" xmlns="" val="20000"/>
                    </a:ext>
                  </a:extLst>
                </a:gridCol>
                <a:gridCol w="260985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802661">
                  <a:extLst>
                    <a:ext uri="{9D8B030D-6E8A-4147-A177-3AD203B41FA5}">
                      <a16:colId xmlns:a16="http://schemas.microsoft.com/office/drawing/2014/main" xmlns="" val="2359622300"/>
                    </a:ext>
                  </a:extLst>
                </a:gridCol>
              </a:tblGrid>
              <a:tr h="891540">
                <a:tc>
                  <a:txBody>
                    <a:bodyPr/>
                    <a:lstStyle/>
                    <a:p>
                      <a:r>
                        <a:rPr lang="fr-FR" sz="2000" dirty="0">
                          <a:solidFill>
                            <a:schemeClr val="tx1">
                              <a:lumMod val="75000"/>
                            </a:schemeClr>
                          </a:solidFill>
                        </a:rPr>
                        <a:t>Paramètre</a:t>
                      </a:r>
                      <a:r>
                        <a:rPr lang="fr-FR" sz="2000" baseline="0" dirty="0">
                          <a:solidFill>
                            <a:schemeClr val="tx1">
                              <a:lumMod val="75000"/>
                            </a:schemeClr>
                          </a:solidFill>
                        </a:rPr>
                        <a:t> </a:t>
                      </a:r>
                      <a:endParaRPr lang="fr-FR" sz="2000" dirty="0">
                        <a:solidFill>
                          <a:schemeClr val="tx1">
                            <a:lumMod val="75000"/>
                          </a:schemeClr>
                        </a:solidFill>
                      </a:endParaRPr>
                    </a:p>
                  </a:txBody>
                  <a:tcPr marL="68580" marR="68580" marT="34290" marB="34290" anchor="ctr"/>
                </a:tc>
                <a:tc>
                  <a:txBody>
                    <a:bodyPr/>
                    <a:lstStyle/>
                    <a:p>
                      <a:pPr algn="ctr"/>
                      <a:r>
                        <a:rPr lang="fr-FR" sz="2000" dirty="0">
                          <a:solidFill>
                            <a:schemeClr val="tx1">
                              <a:lumMod val="75000"/>
                            </a:schemeClr>
                          </a:solidFill>
                        </a:rPr>
                        <a:t>Malnutrition aiguë modérée </a:t>
                      </a:r>
                      <a:endParaRPr lang="fr-FR" sz="2000" b="1" dirty="0">
                        <a:solidFill>
                          <a:schemeClr val="tx1">
                            <a:lumMod val="75000"/>
                          </a:schemeClr>
                        </a:solidFill>
                      </a:endParaRPr>
                    </a:p>
                  </a:txBody>
                  <a:tcPr marL="68580" marR="68580" marT="34290" marB="34290" anchor="ctr"/>
                </a:tc>
                <a:tc>
                  <a:txBody>
                    <a:bodyPr/>
                    <a:lstStyle/>
                    <a:p>
                      <a:pPr algn="ctr"/>
                      <a:r>
                        <a:rPr lang="fr-FR" sz="2000" dirty="0">
                          <a:solidFill>
                            <a:schemeClr val="tx1">
                              <a:lumMod val="75000"/>
                            </a:schemeClr>
                          </a:solidFill>
                        </a:rPr>
                        <a:t>Malnutrition aiguë sévère sans complications</a:t>
                      </a:r>
                      <a:endParaRPr lang="fr-FR" sz="2000" b="1" dirty="0">
                        <a:solidFill>
                          <a:schemeClr val="tx1">
                            <a:lumMod val="75000"/>
                          </a:schemeClr>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lumMod val="75000"/>
                            </a:schemeClr>
                          </a:solidFill>
                        </a:rPr>
                        <a:t>Malnutrition aiguë sévère</a:t>
                      </a:r>
                    </a:p>
                    <a:p>
                      <a:pPr algn="ctr"/>
                      <a:r>
                        <a:rPr lang="fr-FR" sz="2000" dirty="0">
                          <a:solidFill>
                            <a:schemeClr val="tx1">
                              <a:lumMod val="75000"/>
                            </a:schemeClr>
                          </a:solidFill>
                        </a:rPr>
                        <a:t>avec complications</a:t>
                      </a:r>
                      <a:endParaRPr lang="fr-FR" sz="2000" b="1" dirty="0">
                        <a:solidFill>
                          <a:schemeClr val="tx1">
                            <a:lumMod val="75000"/>
                          </a:schemeClr>
                        </a:solidFill>
                      </a:endParaRPr>
                    </a:p>
                  </a:txBody>
                  <a:tcPr marL="68580" marR="68580" marT="34290" marB="34290" anchor="ctr"/>
                </a:tc>
                <a:extLst>
                  <a:ext uri="{0D108BD9-81ED-4DB2-BD59-A6C34878D82A}">
                    <a16:rowId xmlns:a16="http://schemas.microsoft.com/office/drawing/2014/main" xmlns="" val="10000"/>
                  </a:ext>
                </a:extLst>
              </a:tr>
              <a:tr h="682586">
                <a:tc>
                  <a:txBody>
                    <a:bodyPr/>
                    <a:lstStyle/>
                    <a:p>
                      <a:r>
                        <a:rPr lang="fr-FR" sz="2000" dirty="0">
                          <a:solidFill>
                            <a:schemeClr val="tx1">
                              <a:lumMod val="75000"/>
                            </a:schemeClr>
                          </a:solidFill>
                        </a:rPr>
                        <a:t>Indice</a:t>
                      </a:r>
                      <a:r>
                        <a:rPr lang="fr-FR" sz="2000" baseline="0" dirty="0">
                          <a:solidFill>
                            <a:schemeClr val="tx1">
                              <a:lumMod val="75000"/>
                            </a:schemeClr>
                          </a:solidFill>
                        </a:rPr>
                        <a:t> P-T</a:t>
                      </a:r>
                      <a:endParaRPr lang="fr-FR" sz="2000" dirty="0">
                        <a:solidFill>
                          <a:schemeClr val="tx1">
                            <a:lumMod val="75000"/>
                          </a:schemeClr>
                        </a:solidFill>
                      </a:endParaRPr>
                    </a:p>
                  </a:txBody>
                  <a:tcPr marL="68580" marR="68580" marT="34290" marB="34290" anchor="ctr"/>
                </a:tc>
                <a:tc>
                  <a:txBody>
                    <a:bodyPr/>
                    <a:lstStyle/>
                    <a:p>
                      <a:pPr algn="ctr"/>
                      <a:r>
                        <a:rPr lang="fr-FR" sz="2000" dirty="0"/>
                        <a:t>&lt; - 2 ZS</a:t>
                      </a:r>
                      <a:r>
                        <a:rPr lang="fr-FR" sz="2000" baseline="0" dirty="0"/>
                        <a:t> et </a:t>
                      </a:r>
                      <a:r>
                        <a:rPr lang="fr-FR" sz="2000" u="sng" baseline="0" dirty="0"/>
                        <a:t>&gt;</a:t>
                      </a:r>
                      <a:r>
                        <a:rPr lang="fr-FR" sz="2000" baseline="0" dirty="0"/>
                        <a:t> - 3 ZS </a:t>
                      </a:r>
                      <a:endParaRPr lang="fr-FR" sz="2000" dirty="0">
                        <a:solidFill>
                          <a:schemeClr val="tx1"/>
                        </a:solidFill>
                      </a:endParaRPr>
                    </a:p>
                  </a:txBody>
                  <a:tcPr marL="68580" marR="68580" marT="34290" marB="34290" anchor="ctr"/>
                </a:tc>
                <a:tc>
                  <a:txBody>
                    <a:bodyPr/>
                    <a:lstStyle/>
                    <a:p>
                      <a:pPr algn="ctr"/>
                      <a:r>
                        <a:rPr lang="fr-FR" sz="2000" dirty="0"/>
                        <a:t>&lt; -</a:t>
                      </a:r>
                      <a:r>
                        <a:rPr lang="fr-FR" sz="2000" baseline="0" dirty="0"/>
                        <a:t> 3 ZS</a:t>
                      </a:r>
                      <a:endParaRPr lang="fr-FR" sz="2000" dirty="0">
                        <a:solidFill>
                          <a:schemeClr val="tx1"/>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&lt; -</a:t>
                      </a:r>
                      <a:r>
                        <a:rPr lang="fr-FR" sz="2000" baseline="0" dirty="0"/>
                        <a:t> 3 ZS</a:t>
                      </a:r>
                      <a:endParaRPr lang="fr-FR" sz="20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682586">
                <a:tc>
                  <a:txBody>
                    <a:bodyPr/>
                    <a:lstStyle/>
                    <a:p>
                      <a:r>
                        <a:rPr lang="fr-FR" sz="2000" dirty="0">
                          <a:solidFill>
                            <a:schemeClr val="tx1">
                              <a:lumMod val="75000"/>
                            </a:schemeClr>
                          </a:solidFill>
                        </a:rPr>
                        <a:t>Périmètre Brachial </a:t>
                      </a:r>
                    </a:p>
                  </a:txBody>
                  <a:tcPr marL="68580" marR="68580" marT="34290" marB="34290" anchor="ctr"/>
                </a:tc>
                <a:tc>
                  <a:txBody>
                    <a:bodyPr/>
                    <a:lstStyle/>
                    <a:p>
                      <a:pPr algn="ctr"/>
                      <a:r>
                        <a:rPr lang="fr-FR" sz="2000" dirty="0"/>
                        <a:t>&lt; 125 mm et </a:t>
                      </a:r>
                      <a:r>
                        <a:rPr lang="fr-FR" sz="2000" u="sng" dirty="0"/>
                        <a:t>&gt;</a:t>
                      </a:r>
                      <a:r>
                        <a:rPr lang="fr-FR" sz="2000" dirty="0"/>
                        <a:t> 115 mm</a:t>
                      </a:r>
                      <a:endParaRPr lang="fr-FR" sz="2000" dirty="0">
                        <a:solidFill>
                          <a:schemeClr val="tx1"/>
                        </a:solidFill>
                      </a:endParaRPr>
                    </a:p>
                  </a:txBody>
                  <a:tcPr marL="68580" marR="68580" marT="34290" marB="34290" anchor="ctr"/>
                </a:tc>
                <a:tc>
                  <a:txBody>
                    <a:bodyPr/>
                    <a:lstStyle/>
                    <a:p>
                      <a:pPr algn="ctr"/>
                      <a:r>
                        <a:rPr lang="fr-FR" sz="2000" dirty="0"/>
                        <a:t>&lt; 115 mm</a:t>
                      </a:r>
                      <a:endParaRPr lang="fr-FR" sz="2000" dirty="0">
                        <a:solidFill>
                          <a:schemeClr val="tx1"/>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&lt; 115 mm</a:t>
                      </a:r>
                      <a:endParaRPr lang="fr-FR" sz="2000" dirty="0">
                        <a:solidFill>
                          <a:schemeClr val="tx1"/>
                        </a:solidFill>
                      </a:endParaRPr>
                    </a:p>
                  </a:txBody>
                  <a:tcPr marL="68580" marR="68580" marT="34290" marB="34290" anchor="ctr"/>
                </a:tc>
                <a:extLst>
                  <a:ext uri="{0D108BD9-81ED-4DB2-BD59-A6C34878D82A}">
                    <a16:rowId xmlns:a16="http://schemas.microsoft.com/office/drawing/2014/main" xmlns="" val="10002"/>
                  </a:ext>
                </a:extLst>
              </a:tr>
              <a:tr h="682586">
                <a:tc>
                  <a:txBody>
                    <a:bodyPr/>
                    <a:lstStyle/>
                    <a:p>
                      <a:r>
                        <a:rPr lang="fr-FR" sz="2000" dirty="0">
                          <a:solidFill>
                            <a:schemeClr val="tx1">
                              <a:lumMod val="75000"/>
                            </a:schemeClr>
                          </a:solidFill>
                        </a:rPr>
                        <a:t>Œdèmes </a:t>
                      </a:r>
                    </a:p>
                  </a:txBody>
                  <a:tcPr marL="68580" marR="68580" marT="34290" marB="34290" anchor="ctr"/>
                </a:tc>
                <a:tc>
                  <a:txBody>
                    <a:bodyPr/>
                    <a:lstStyle/>
                    <a:p>
                      <a:pPr algn="ctr"/>
                      <a:r>
                        <a:rPr lang="fr-FR" sz="2000" dirty="0" smtClean="0"/>
                        <a:t>NON</a:t>
                      </a:r>
                      <a:endParaRPr lang="fr-FR" sz="2000" dirty="0">
                        <a:solidFill>
                          <a:schemeClr val="tx1"/>
                        </a:solidFill>
                      </a:endParaRPr>
                    </a:p>
                  </a:txBody>
                  <a:tcPr marL="68580" marR="68580" marT="34290" marB="34290" anchor="ctr"/>
                </a:tc>
                <a:tc>
                  <a:txBody>
                    <a:bodyPr/>
                    <a:lstStyle/>
                    <a:p>
                      <a:pPr algn="ctr"/>
                      <a:r>
                        <a:rPr lang="fr-FR" sz="2000" dirty="0"/>
                        <a:t>OUI / </a:t>
                      </a:r>
                      <a:r>
                        <a:rPr lang="fr-FR" sz="2000" dirty="0" smtClean="0"/>
                        <a:t>NON</a:t>
                      </a:r>
                      <a:endParaRPr lang="fr-FR" sz="2000" dirty="0">
                        <a:solidFill>
                          <a:schemeClr val="tx1"/>
                        </a:solidFill>
                      </a:endParaRPr>
                    </a:p>
                  </a:txBody>
                  <a:tcPr marL="68580" marR="68580" marT="34290" marB="34290" anchor="ctr"/>
                </a:tc>
                <a:tc>
                  <a:txBody>
                    <a:bodyPr/>
                    <a:lstStyle/>
                    <a:p>
                      <a:pPr algn="ctr"/>
                      <a:r>
                        <a:rPr lang="fr-FR" sz="2000" dirty="0"/>
                        <a:t>OUI </a:t>
                      </a:r>
                      <a:r>
                        <a:rPr lang="fr-FR" sz="2000"/>
                        <a:t>/ </a:t>
                      </a:r>
                      <a:r>
                        <a:rPr lang="fr-FR" sz="2000" smtClean="0"/>
                        <a:t>NON</a:t>
                      </a:r>
                      <a:endParaRPr lang="fr-FR" sz="2000" dirty="0">
                        <a:solidFill>
                          <a:schemeClr val="tx1"/>
                        </a:solidFill>
                      </a:endParaRPr>
                    </a:p>
                  </a:txBody>
                  <a:tcPr marL="68580" marR="68580" marT="34290" marB="34290" anchor="ctr"/>
                </a:tc>
                <a:extLst>
                  <a:ext uri="{0D108BD9-81ED-4DB2-BD59-A6C34878D82A}">
                    <a16:rowId xmlns:a16="http://schemas.microsoft.com/office/drawing/2014/main" xmlns="" val="10003"/>
                  </a:ext>
                </a:extLst>
              </a:tr>
              <a:tr h="682586">
                <a:tc>
                  <a:txBody>
                    <a:bodyPr/>
                    <a:lstStyle/>
                    <a:p>
                      <a:r>
                        <a:rPr lang="fr-FR" sz="2000" dirty="0">
                          <a:solidFill>
                            <a:schemeClr val="tx1">
                              <a:lumMod val="75000"/>
                            </a:schemeClr>
                          </a:solidFill>
                        </a:rPr>
                        <a:t>Complications médicales </a:t>
                      </a:r>
                    </a:p>
                  </a:txBody>
                  <a:tcPr marL="68580" marR="68580" marT="34290" marB="34290" anchor="ctr"/>
                </a:tc>
                <a:tc>
                  <a:txBody>
                    <a:bodyPr/>
                    <a:lstStyle/>
                    <a:p>
                      <a:pPr algn="ctr"/>
                      <a:r>
                        <a:rPr lang="fr-FR" sz="2000" dirty="0" smtClean="0"/>
                        <a:t>NON</a:t>
                      </a:r>
                      <a:endParaRPr lang="fr-FR" sz="2000" dirty="0">
                        <a:solidFill>
                          <a:schemeClr val="tx1"/>
                        </a:solidFill>
                      </a:endParaRPr>
                    </a:p>
                  </a:txBody>
                  <a:tcPr marL="68580" marR="68580" marT="34290" marB="34290" anchor="ctr"/>
                </a:tc>
                <a:tc>
                  <a:txBody>
                    <a:bodyPr/>
                    <a:lstStyle/>
                    <a:p>
                      <a:pPr algn="ctr"/>
                      <a:r>
                        <a:rPr lang="fr-FR" sz="2000" dirty="0" smtClean="0"/>
                        <a:t>NON</a:t>
                      </a:r>
                      <a:endParaRPr lang="fr-FR" sz="2000" dirty="0">
                        <a:solidFill>
                          <a:schemeClr val="tx1"/>
                        </a:solidFill>
                      </a:endParaRPr>
                    </a:p>
                  </a:txBody>
                  <a:tcPr marL="68580" marR="68580" marT="34290" marB="34290" anchor="ctr"/>
                </a:tc>
                <a:tc>
                  <a:txBody>
                    <a:bodyPr/>
                    <a:lstStyle/>
                    <a:p>
                      <a:pPr algn="ctr"/>
                      <a:r>
                        <a:rPr lang="fr-FR" sz="2000" dirty="0"/>
                        <a:t>OUI</a:t>
                      </a:r>
                      <a:endParaRPr lang="fr-FR" sz="2000" dirty="0">
                        <a:solidFill>
                          <a:schemeClr val="tx1"/>
                        </a:solidFill>
                      </a:endParaRPr>
                    </a:p>
                  </a:txBody>
                  <a:tcPr marL="68580" marR="68580" marT="34290" marB="34290" anchor="ctr"/>
                </a:tc>
                <a:extLst>
                  <a:ext uri="{0D108BD9-81ED-4DB2-BD59-A6C34878D82A}">
                    <a16:rowId xmlns:a16="http://schemas.microsoft.com/office/drawing/2014/main" xmlns="" val="4266517776"/>
                  </a:ext>
                </a:extLst>
              </a:tr>
            </a:tbl>
          </a:graphicData>
        </a:graphic>
      </p:graphicFrame>
    </p:spTree>
    <p:extLst>
      <p:ext uri="{BB962C8B-B14F-4D97-AF65-F5344CB8AC3E}">
        <p14:creationId xmlns:p14="http://schemas.microsoft.com/office/powerpoint/2010/main" val="29660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27</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27</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129529"/>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Calcul de l’IMC Chez l’adulte</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687164621"/>
              </p:ext>
            </p:extLst>
          </p:nvPr>
        </p:nvGraphicFramePr>
        <p:xfrm>
          <a:off x="263692" y="1494924"/>
          <a:ext cx="8612814" cy="4456296"/>
        </p:xfrm>
        <a:graphic>
          <a:graphicData uri="http://schemas.openxmlformats.org/drawingml/2006/table">
            <a:tbl>
              <a:tblPr firstRow="1" firstCol="1" bandRow="1">
                <a:tableStyleId>{5A111915-BE36-4E01-A7E5-04B1672EAD32}</a:tableStyleId>
              </a:tblPr>
              <a:tblGrid>
                <a:gridCol w="2870620">
                  <a:extLst>
                    <a:ext uri="{9D8B030D-6E8A-4147-A177-3AD203B41FA5}">
                      <a16:colId xmlns:a16="http://schemas.microsoft.com/office/drawing/2014/main" xmlns="" val="3066259830"/>
                    </a:ext>
                  </a:extLst>
                </a:gridCol>
                <a:gridCol w="2870620">
                  <a:extLst>
                    <a:ext uri="{9D8B030D-6E8A-4147-A177-3AD203B41FA5}">
                      <a16:colId xmlns:a16="http://schemas.microsoft.com/office/drawing/2014/main" xmlns="" val="2858288436"/>
                    </a:ext>
                  </a:extLst>
                </a:gridCol>
                <a:gridCol w="2871574">
                  <a:extLst>
                    <a:ext uri="{9D8B030D-6E8A-4147-A177-3AD203B41FA5}">
                      <a16:colId xmlns:a16="http://schemas.microsoft.com/office/drawing/2014/main" xmlns="" val="1243449397"/>
                    </a:ext>
                  </a:extLst>
                </a:gridCol>
              </a:tblGrid>
              <a:tr h="622634">
                <a:tc>
                  <a:txBody>
                    <a:bodyPr/>
                    <a:lstStyle/>
                    <a:p>
                      <a:pPr algn="ctr">
                        <a:spcAft>
                          <a:spcPts val="600"/>
                        </a:spcAft>
                      </a:pPr>
                      <a:r>
                        <a:rPr lang="fr-FR" sz="2400" dirty="0">
                          <a:solidFill>
                            <a:schemeClr val="tx1">
                              <a:lumMod val="75000"/>
                            </a:schemeClr>
                          </a:solidFill>
                          <a:effectLst/>
                        </a:rPr>
                        <a:t>Donnés de base</a:t>
                      </a:r>
                      <a:endParaRPr lang="en-GB" sz="2400" dirty="0">
                        <a:solidFill>
                          <a:schemeClr val="tx1">
                            <a:lumMod val="75000"/>
                          </a:schemeClr>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ts val="600"/>
                        </a:spcAft>
                      </a:pPr>
                      <a:r>
                        <a:rPr lang="fr-FR" sz="2400">
                          <a:solidFill>
                            <a:schemeClr val="tx1">
                              <a:lumMod val="75000"/>
                            </a:schemeClr>
                          </a:solidFill>
                          <a:effectLst/>
                        </a:rPr>
                        <a:t>Calcul de l’IMC= </a:t>
                      </a:r>
                      <a:endParaRPr lang="en-GB" sz="2400">
                        <a:solidFill>
                          <a:schemeClr val="tx1">
                            <a:lumMod val="75000"/>
                          </a:schemeClr>
                        </a:solidFill>
                        <a:effectLst/>
                      </a:endParaRPr>
                    </a:p>
                    <a:p>
                      <a:pPr algn="ctr">
                        <a:spcAft>
                          <a:spcPts val="600"/>
                        </a:spcAft>
                      </a:pPr>
                      <a:r>
                        <a:rPr lang="fr-FR" sz="2400">
                          <a:solidFill>
                            <a:schemeClr val="tx1">
                              <a:lumMod val="75000"/>
                            </a:schemeClr>
                          </a:solidFill>
                          <a:effectLst/>
                        </a:rPr>
                        <a:t>poids en kg : [taille (en m)]</a:t>
                      </a:r>
                      <a:r>
                        <a:rPr lang="fr-FR" sz="2400" baseline="30000">
                          <a:solidFill>
                            <a:schemeClr val="tx1">
                              <a:lumMod val="75000"/>
                            </a:schemeClr>
                          </a:solidFill>
                          <a:effectLst/>
                        </a:rPr>
                        <a:t>2</a:t>
                      </a:r>
                      <a:endParaRPr lang="en-GB" sz="2400">
                        <a:solidFill>
                          <a:schemeClr val="tx1">
                            <a:lumMod val="75000"/>
                          </a:schemeClr>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spcAft>
                          <a:spcPts val="600"/>
                        </a:spcAft>
                      </a:pPr>
                      <a:r>
                        <a:rPr lang="fr-FR" sz="2400" dirty="0">
                          <a:solidFill>
                            <a:schemeClr val="tx1">
                              <a:lumMod val="75000"/>
                            </a:schemeClr>
                          </a:solidFill>
                          <a:effectLst/>
                        </a:rPr>
                        <a:t>Interprétation</a:t>
                      </a:r>
                      <a:endParaRPr lang="en-GB" sz="2400" dirty="0">
                        <a:solidFill>
                          <a:schemeClr val="tx1">
                            <a:lumMod val="75000"/>
                          </a:schemeClr>
                        </a:solidFill>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233778977"/>
                  </a:ext>
                </a:extLst>
              </a:tr>
              <a:tr h="1636896">
                <a:tc>
                  <a:txBody>
                    <a:bodyPr/>
                    <a:lstStyle/>
                    <a:p>
                      <a:pPr algn="just">
                        <a:spcAft>
                          <a:spcPts val="600"/>
                        </a:spcAft>
                      </a:pPr>
                      <a:r>
                        <a:rPr lang="fr-FR" sz="1800" u="sng" dirty="0">
                          <a:effectLst/>
                        </a:rPr>
                        <a:t>Exemple 1</a:t>
                      </a:r>
                      <a:r>
                        <a:rPr lang="fr-FR" sz="1800" dirty="0">
                          <a:effectLst/>
                        </a:rPr>
                        <a:t> : Une femme âgée de 20 ans, vivant en milieu rural avec poids </a:t>
                      </a:r>
                      <a:r>
                        <a:rPr lang="fr-FR" sz="1800">
                          <a:effectLst/>
                        </a:rPr>
                        <a:t>de </a:t>
                      </a:r>
                      <a:r>
                        <a:rPr lang="fr-FR" sz="1800" smtClean="0">
                          <a:effectLst/>
                        </a:rPr>
                        <a:t>40 </a:t>
                      </a:r>
                      <a:r>
                        <a:rPr lang="fr-FR" sz="1800" dirty="0">
                          <a:effectLst/>
                        </a:rPr>
                        <a:t>Kg </a:t>
                      </a:r>
                      <a:r>
                        <a:rPr lang="fr-FR" sz="1800">
                          <a:effectLst/>
                        </a:rPr>
                        <a:t>pour </a:t>
                      </a:r>
                      <a:r>
                        <a:rPr lang="fr-FR" sz="1800" smtClean="0">
                          <a:effectLst/>
                        </a:rPr>
                        <a:t>1,5 </a:t>
                      </a:r>
                      <a:r>
                        <a:rPr lang="fr-FR" sz="1800" dirty="0">
                          <a:effectLst/>
                        </a:rPr>
                        <a:t>m de taille</a:t>
                      </a: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600"/>
                        </a:spcAft>
                      </a:pPr>
                      <a:r>
                        <a:rPr lang="fr-FR" sz="1800" dirty="0">
                          <a:effectLst/>
                        </a:rPr>
                        <a:t>40 : (1,5)2 = 17,78</a:t>
                      </a:r>
                      <a:endParaRPr lang="en-GB" sz="1800" dirty="0">
                        <a:effectLst/>
                      </a:endParaRPr>
                    </a:p>
                    <a:p>
                      <a:pPr algn="ctr">
                        <a:spcAft>
                          <a:spcPts val="600"/>
                        </a:spcAft>
                      </a:pPr>
                      <a:r>
                        <a:rPr lang="fr-FR" sz="1800" dirty="0">
                          <a:effectLst/>
                        </a:rPr>
                        <a:t> </a:t>
                      </a: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spcAft>
                          <a:spcPts val="600"/>
                        </a:spcAft>
                      </a:pPr>
                      <a:r>
                        <a:rPr lang="fr-FR" sz="1800" dirty="0">
                          <a:effectLst/>
                        </a:rPr>
                        <a:t>Présente une insuffisance pondérale et donc affectée par la maigreur</a:t>
                      </a: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714254936"/>
                  </a:ext>
                </a:extLst>
              </a:tr>
              <a:tr h="1268329">
                <a:tc>
                  <a:txBody>
                    <a:bodyPr/>
                    <a:lstStyle/>
                    <a:p>
                      <a:pPr algn="just">
                        <a:spcAft>
                          <a:spcPts val="600"/>
                        </a:spcAft>
                      </a:pPr>
                      <a:r>
                        <a:rPr lang="fr-FR" sz="1800" u="sng" dirty="0">
                          <a:effectLst/>
                        </a:rPr>
                        <a:t>Exemple 2</a:t>
                      </a:r>
                      <a:r>
                        <a:rPr lang="fr-FR" sz="1800" dirty="0">
                          <a:effectLst/>
                        </a:rPr>
                        <a:t> : Une femme âgée de 43 ans, vivant en milieu urbain avec un poids de 70 Kg pour 1,6 m de taille</a:t>
                      </a: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Aft>
                          <a:spcPts val="600"/>
                        </a:spcAft>
                      </a:pPr>
                      <a:r>
                        <a:rPr lang="fr-FR" sz="1800" dirty="0">
                          <a:effectLst/>
                        </a:rPr>
                        <a:t>70 :(1,6)2 = 27,34</a:t>
                      </a:r>
                      <a:endParaRPr lang="en-GB" sz="1800" dirty="0">
                        <a:effectLst/>
                      </a:endParaRPr>
                    </a:p>
                    <a:p>
                      <a:pPr algn="ctr">
                        <a:spcAft>
                          <a:spcPts val="600"/>
                        </a:spcAft>
                      </a:pPr>
                      <a:r>
                        <a:rPr lang="fr-FR" sz="1800" dirty="0">
                          <a:effectLst/>
                        </a:rPr>
                        <a:t> </a:t>
                      </a: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spcAft>
                          <a:spcPts val="600"/>
                        </a:spcAft>
                      </a:pPr>
                      <a:r>
                        <a:rPr lang="fr-FR" sz="1800" dirty="0">
                          <a:effectLst/>
                        </a:rPr>
                        <a:t>Présente un surpoids  qui peut évoluer vers l’obésité (IMC supérieure ou égale à 30) si des mesures de prévention ne sont appliquées </a:t>
                      </a: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4134861353"/>
                  </a:ext>
                </a:extLst>
              </a:tr>
            </a:tbl>
          </a:graphicData>
        </a:graphic>
      </p:graphicFrame>
    </p:spTree>
    <p:extLst>
      <p:ext uri="{BB962C8B-B14F-4D97-AF65-F5344CB8AC3E}">
        <p14:creationId xmlns:p14="http://schemas.microsoft.com/office/powerpoint/2010/main" val="30557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28</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28</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L’évaluation des carences en micronutriments</a:t>
            </a:r>
          </a:p>
        </p:txBody>
      </p:sp>
      <p:sp>
        <p:nvSpPr>
          <p:cNvPr id="10" name="8 Marcador de contenido"/>
          <p:cNvSpPr>
            <a:spLocks noGrp="1"/>
          </p:cNvSpPr>
          <p:nvPr>
            <p:ph sz="half" idx="1"/>
          </p:nvPr>
        </p:nvSpPr>
        <p:spPr>
          <a:xfrm>
            <a:off x="171450" y="1501774"/>
            <a:ext cx="5276850" cy="4708525"/>
          </a:xfrm>
        </p:spPr>
        <p:txBody>
          <a:bodyPr>
            <a:noAutofit/>
          </a:bodyPr>
          <a:lstStyle/>
          <a:p>
            <a:pPr marL="0" indent="0">
              <a:buNone/>
            </a:pPr>
            <a:r>
              <a:rPr lang="fr-FR" b="1" dirty="0">
                <a:solidFill>
                  <a:schemeClr val="accent1"/>
                </a:solidFill>
              </a:rPr>
              <a:t>Évaluation indirecte</a:t>
            </a:r>
            <a:r>
              <a:rPr lang="fr-FR" dirty="0"/>
              <a:t>:</a:t>
            </a:r>
          </a:p>
          <a:p>
            <a:r>
              <a:rPr lang="fr-FR" dirty="0"/>
              <a:t>Estimation de la consommation par l’analyse du panier alimentaire</a:t>
            </a:r>
          </a:p>
          <a:p>
            <a:r>
              <a:rPr lang="fr-FR" dirty="0"/>
              <a:t>Détermination des risques d’une déficience au niveau de la population générale, à partir des besoins identifiés et de la couverture du système sanitaire </a:t>
            </a:r>
          </a:p>
        </p:txBody>
      </p:sp>
      <p:sp>
        <p:nvSpPr>
          <p:cNvPr id="11" name="10 Marcador de contenido"/>
          <p:cNvSpPr>
            <a:spLocks noGrp="1"/>
          </p:cNvSpPr>
          <p:nvPr>
            <p:ph sz="half" idx="4294967295"/>
          </p:nvPr>
        </p:nvSpPr>
        <p:spPr>
          <a:xfrm>
            <a:off x="5372100" y="1501775"/>
            <a:ext cx="3637756" cy="4351338"/>
          </a:xfrm>
          <a:prstGeom prst="rect">
            <a:avLst/>
          </a:prstGeom>
        </p:spPr>
        <p:txBody>
          <a:bodyPr>
            <a:normAutofit/>
          </a:bodyPr>
          <a:lstStyle/>
          <a:p>
            <a:pPr marL="0" indent="0">
              <a:buNone/>
            </a:pPr>
            <a:r>
              <a:rPr lang="fr-FR" b="1" dirty="0">
                <a:solidFill>
                  <a:schemeClr val="accent6">
                    <a:lumMod val="50000"/>
                  </a:schemeClr>
                </a:solidFill>
              </a:rPr>
              <a:t>Évaluation directe</a:t>
            </a:r>
            <a:r>
              <a:rPr lang="fr-FR" dirty="0">
                <a:solidFill>
                  <a:schemeClr val="accent6">
                    <a:lumMod val="50000"/>
                  </a:schemeClr>
                </a:solidFill>
              </a:rPr>
              <a:t>:</a:t>
            </a:r>
          </a:p>
          <a:p>
            <a:r>
              <a:rPr lang="fr-FR" dirty="0"/>
              <a:t>Analyse des signes cliniques ou sous-cliniques au niveau individuel</a:t>
            </a:r>
          </a:p>
          <a:p>
            <a:r>
              <a:rPr lang="fr-FR" dirty="0"/>
              <a:t>Analyses biochimiques </a:t>
            </a:r>
          </a:p>
        </p:txBody>
      </p:sp>
    </p:spTree>
    <p:extLst>
      <p:ext uri="{BB962C8B-B14F-4D97-AF65-F5344CB8AC3E}">
        <p14:creationId xmlns:p14="http://schemas.microsoft.com/office/powerpoint/2010/main" val="3167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down)">
                                      <p:cBhvr>
                                        <p:cTn id="19" dur="500"/>
                                        <p:tgtEl>
                                          <p:spTgt spid="10">
                                            <p:txEl>
                                              <p:pRg st="1" end="1"/>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down)">
                                      <p:cBhvr>
                                        <p:cTn id="23" dur="500"/>
                                        <p:tgtEl>
                                          <p:spTgt spid="10">
                                            <p:txEl>
                                              <p:pRg st="2" end="2"/>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barn(inVertical)">
                                      <p:cBhvr>
                                        <p:cTn id="31" dur="500"/>
                                        <p:tgtEl>
                                          <p:spTgt spid="11">
                                            <p:txEl>
                                              <p:pRg st="1" end="1"/>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barn(inVertical)">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build="p"/>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29</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29</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C</a:t>
            </a:r>
            <a:r>
              <a:rPr lang="fr-FR" sz="2400" b="1" cap="small" dirty="0" smtClean="0">
                <a:solidFill>
                  <a:srgbClr val="FFFFFF"/>
                </a:solidFill>
              </a:rPr>
              <a:t>omposition </a:t>
            </a:r>
            <a:r>
              <a:rPr lang="fr-FR" sz="2400" b="1" cap="small" dirty="0">
                <a:solidFill>
                  <a:srgbClr val="FFFFFF"/>
                </a:solidFill>
              </a:rPr>
              <a:t>du panier alimentaire</a:t>
            </a:r>
          </a:p>
        </p:txBody>
      </p:sp>
      <p:pic>
        <p:nvPicPr>
          <p:cNvPr id="10" name="Picture 2"/>
          <p:cNvPicPr>
            <a:picLocks noGrp="1" noChangeAspect="1" noChangeArrowheads="1"/>
          </p:cNvPicPr>
          <p:nvPr>
            <p:ph idx="1"/>
          </p:nvPr>
        </p:nvPicPr>
        <p:blipFill>
          <a:blip r:embed="rId5" cstate="print"/>
          <a:stretch>
            <a:fillRect/>
          </a:stretch>
        </p:blipFill>
        <p:spPr bwMode="auto">
          <a:xfrm>
            <a:off x="0" y="1953816"/>
            <a:ext cx="4467785" cy="3067797"/>
          </a:xfrm>
          <a:prstGeom prst="rect">
            <a:avLst/>
          </a:prstGeom>
          <a:noFill/>
          <a:ln w="9525">
            <a:noFill/>
            <a:miter lim="800000"/>
            <a:headEnd/>
            <a:tailEnd/>
          </a:ln>
        </p:spPr>
      </p:pic>
      <p:pic>
        <p:nvPicPr>
          <p:cNvPr id="11" name="Picture 2">
            <a:extLst>
              <a:ext uri="{FF2B5EF4-FFF2-40B4-BE49-F238E27FC236}">
                <a16:creationId xmlns:a16="http://schemas.microsoft.com/office/drawing/2014/main" xmlns="" id="{566CCF8E-55C9-8847-B5E7-8AE62A43B6D4}"/>
              </a:ext>
            </a:extLst>
          </p:cNvPr>
          <p:cNvPicPr>
            <a:picLocks noChangeAspect="1" noChangeArrowheads="1"/>
          </p:cNvPicPr>
          <p:nvPr/>
        </p:nvPicPr>
        <p:blipFill>
          <a:blip r:embed="rId6" cstate="print"/>
          <a:srcRect/>
          <a:stretch>
            <a:fillRect/>
          </a:stretch>
        </p:blipFill>
        <p:spPr bwMode="auto">
          <a:xfrm>
            <a:off x="4572000" y="1953816"/>
            <a:ext cx="4575646" cy="3087968"/>
          </a:xfrm>
          <a:prstGeom prst="rect">
            <a:avLst/>
          </a:prstGeom>
          <a:noFill/>
          <a:ln w="9525">
            <a:noFill/>
            <a:miter lim="800000"/>
            <a:headEnd/>
            <a:tailEnd/>
          </a:ln>
        </p:spPr>
      </p:pic>
    </p:spTree>
    <p:extLst>
      <p:ext uri="{BB962C8B-B14F-4D97-AF65-F5344CB8AC3E}">
        <p14:creationId xmlns:p14="http://schemas.microsoft.com/office/powerpoint/2010/main" val="7974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4950"/>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Plan de la session</a:t>
            </a:r>
          </a:p>
        </p:txBody>
      </p:sp>
      <p:sp>
        <p:nvSpPr>
          <p:cNvPr id="2" name="Rectangle 1"/>
          <p:cNvSpPr/>
          <p:nvPr/>
        </p:nvSpPr>
        <p:spPr>
          <a:xfrm>
            <a:off x="326515" y="1663427"/>
            <a:ext cx="8526118" cy="3416320"/>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fr-FR" sz="2800" dirty="0">
                <a:solidFill>
                  <a:schemeClr val="tx2">
                    <a:lumMod val="50000"/>
                  </a:schemeClr>
                </a:solidFill>
              </a:rPr>
              <a:t>Les </a:t>
            </a:r>
            <a:r>
              <a:rPr lang="fr-FR" sz="2800" b="1" dirty="0">
                <a:solidFill>
                  <a:schemeClr val="tx2">
                    <a:lumMod val="50000"/>
                  </a:schemeClr>
                </a:solidFill>
              </a:rPr>
              <a:t>différentes formes de </a:t>
            </a:r>
            <a:r>
              <a:rPr lang="fr-FR" sz="2800" b="1" dirty="0" smtClean="0">
                <a:solidFill>
                  <a:schemeClr val="tx2">
                    <a:lumMod val="50000"/>
                  </a:schemeClr>
                </a:solidFill>
              </a:rPr>
              <a:t>malnutrition </a:t>
            </a:r>
            <a:r>
              <a:rPr lang="fr-FR" sz="2800" dirty="0" smtClean="0">
                <a:solidFill>
                  <a:schemeClr val="tx2">
                    <a:lumMod val="50000"/>
                  </a:schemeClr>
                </a:solidFill>
              </a:rPr>
              <a:t>: </a:t>
            </a:r>
            <a:r>
              <a:rPr lang="fr-FR" sz="2800" dirty="0">
                <a:solidFill>
                  <a:schemeClr val="tx2">
                    <a:lumMod val="50000"/>
                  </a:schemeClr>
                </a:solidFill>
              </a:rPr>
              <a:t>par excès (surpoids et obésité) ou par défaut (sous-nutrition ou malnutrition aiguë et malnutrition chronique et carences en micronutriments)</a:t>
            </a:r>
          </a:p>
          <a:p>
            <a:pPr marL="457200" indent="-457200">
              <a:spcBef>
                <a:spcPts val="600"/>
              </a:spcBef>
              <a:spcAft>
                <a:spcPts val="600"/>
              </a:spcAft>
              <a:buFont typeface="Arial" panose="020B0604020202020204" pitchFamily="34" charset="0"/>
              <a:buChar char="•"/>
            </a:pPr>
            <a:r>
              <a:rPr lang="fr-FR" sz="2800" b="1" dirty="0">
                <a:solidFill>
                  <a:schemeClr val="accent4">
                    <a:lumMod val="75000"/>
                  </a:schemeClr>
                </a:solidFill>
              </a:rPr>
              <a:t>Les instruments et méthodes de mesure </a:t>
            </a:r>
            <a:r>
              <a:rPr lang="fr-FR" sz="2800" dirty="0">
                <a:solidFill>
                  <a:schemeClr val="accent4">
                    <a:lumMod val="75000"/>
                  </a:schemeClr>
                </a:solidFill>
              </a:rPr>
              <a:t>de la malnutrition : mesures, indices et références </a:t>
            </a:r>
          </a:p>
          <a:p>
            <a:pPr marL="457200" indent="-457200">
              <a:spcBef>
                <a:spcPts val="600"/>
              </a:spcBef>
              <a:spcAft>
                <a:spcPts val="600"/>
              </a:spcAft>
              <a:buFont typeface="Arial" panose="020B0604020202020204" pitchFamily="34" charset="0"/>
              <a:buChar char="•"/>
            </a:pPr>
            <a:r>
              <a:rPr lang="fr-FR" sz="2800" b="1" dirty="0">
                <a:solidFill>
                  <a:schemeClr val="accent6">
                    <a:lumMod val="50000"/>
                  </a:schemeClr>
                </a:solidFill>
              </a:rPr>
              <a:t>L’utilisation pratique des indices </a:t>
            </a:r>
            <a:r>
              <a:rPr lang="fr-FR" sz="2800" dirty="0">
                <a:solidFill>
                  <a:schemeClr val="accent6">
                    <a:lumMod val="50000"/>
                  </a:schemeClr>
                </a:solidFill>
              </a:rPr>
              <a:t>nutritionnels</a:t>
            </a:r>
          </a:p>
        </p:txBody>
      </p:sp>
    </p:spTree>
    <p:extLst>
      <p:ext uri="{BB962C8B-B14F-4D97-AF65-F5344CB8AC3E}">
        <p14:creationId xmlns:p14="http://schemas.microsoft.com/office/powerpoint/2010/main" val="34446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9" dur="500"/>
                                        <p:tgtEl>
                                          <p:spTgt spid="2">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30</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30</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2142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Références pour l'évaluation du panier alimentaire</a:t>
            </a:r>
          </a:p>
        </p:txBody>
      </p:sp>
      <p:pic>
        <p:nvPicPr>
          <p:cNvPr id="10" name="Picture 3">
            <a:extLst>
              <a:ext uri="{FF2B5EF4-FFF2-40B4-BE49-F238E27FC236}">
                <a16:creationId xmlns:a16="http://schemas.microsoft.com/office/drawing/2014/main" xmlns="" id="{750F20A4-7E94-134A-A905-7F88E8FA7EA2}"/>
              </a:ext>
            </a:extLst>
          </p:cNvPr>
          <p:cNvPicPr>
            <a:picLocks noChangeAspect="1"/>
          </p:cNvPicPr>
          <p:nvPr/>
        </p:nvPicPr>
        <p:blipFill>
          <a:blip r:embed="rId5"/>
          <a:stretch>
            <a:fillRect/>
          </a:stretch>
        </p:blipFill>
        <p:spPr>
          <a:xfrm>
            <a:off x="3341115" y="1853670"/>
            <a:ext cx="5802885" cy="3112844"/>
          </a:xfrm>
          <a:prstGeom prst="rect">
            <a:avLst/>
          </a:prstGeom>
        </p:spPr>
      </p:pic>
      <p:pic>
        <p:nvPicPr>
          <p:cNvPr id="11" name="Content Placeholder 3">
            <a:extLst>
              <a:ext uri="{FF2B5EF4-FFF2-40B4-BE49-F238E27FC236}">
                <a16:creationId xmlns:a16="http://schemas.microsoft.com/office/drawing/2014/main" xmlns="" id="{FD0C48FC-98EE-AC46-9957-9A0B37E679A0}"/>
              </a:ext>
            </a:extLst>
          </p:cNvPr>
          <p:cNvPicPr>
            <a:picLocks noGrp="1" noChangeAspect="1"/>
          </p:cNvPicPr>
          <p:nvPr>
            <p:ph idx="1"/>
          </p:nvPr>
        </p:nvPicPr>
        <p:blipFill rotWithShape="1">
          <a:blip r:embed="rId6"/>
          <a:srcRect l="4994" t="3550" r="8855" b="2374"/>
          <a:stretch/>
        </p:blipFill>
        <p:spPr>
          <a:xfrm>
            <a:off x="133350" y="1203326"/>
            <a:ext cx="3067050" cy="4911725"/>
          </a:xfrm>
          <a:prstGeom prst="rect">
            <a:avLst/>
          </a:prstGeom>
        </p:spPr>
      </p:pic>
    </p:spTree>
    <p:extLst>
      <p:ext uri="{BB962C8B-B14F-4D97-AF65-F5344CB8AC3E}">
        <p14:creationId xmlns:p14="http://schemas.microsoft.com/office/powerpoint/2010/main" val="14522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31</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31</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Classification de la malnutrition</a:t>
            </a:r>
          </a:p>
        </p:txBody>
      </p:sp>
      <p:grpSp>
        <p:nvGrpSpPr>
          <p:cNvPr id="39" name="Group 4"/>
          <p:cNvGrpSpPr/>
          <p:nvPr/>
        </p:nvGrpSpPr>
        <p:grpSpPr>
          <a:xfrm>
            <a:off x="4400548" y="1028219"/>
            <a:ext cx="4609307" cy="1221572"/>
            <a:chOff x="3099816" y="-268439"/>
            <a:chExt cx="5535623" cy="1243775"/>
          </a:xfrm>
          <a:solidFill>
            <a:schemeClr val="accent5">
              <a:lumMod val="20000"/>
              <a:lumOff val="80000"/>
            </a:schemeClr>
          </a:solidFill>
        </p:grpSpPr>
        <p:sp>
          <p:nvSpPr>
            <p:cNvPr id="40" name="Round Same Side Corner Rectangle 9"/>
            <p:cNvSpPr/>
            <p:nvPr/>
          </p:nvSpPr>
          <p:spPr>
            <a:xfrm rot="5400000">
              <a:off x="5245986" y="-2414117"/>
              <a:ext cx="1243283" cy="5535623"/>
            </a:xfrm>
            <a:prstGeom prst="round2SameRect">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 name="Round Same Side Corner Rectangle 4"/>
            <p:cNvSpPr/>
            <p:nvPr/>
          </p:nvSpPr>
          <p:spPr>
            <a:xfrm>
              <a:off x="3099817" y="-268439"/>
              <a:ext cx="5101888" cy="124377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71450" lvl="1" indent="-171450" defTabSz="666750">
                <a:lnSpc>
                  <a:spcPct val="90000"/>
                </a:lnSpc>
                <a:spcBef>
                  <a:spcPct val="0"/>
                </a:spcBef>
                <a:spcAft>
                  <a:spcPct val="15000"/>
                </a:spcAft>
                <a:buChar char="••"/>
              </a:pPr>
              <a:r>
                <a:rPr lang="fr-FR" dirty="0">
                  <a:solidFill>
                    <a:schemeClr val="tx1">
                      <a:lumMod val="75000"/>
                    </a:schemeClr>
                  </a:solidFill>
                </a:rPr>
                <a:t>Indice Poids – Taille en Écarts-type (ou Z-score, WHZ)</a:t>
              </a:r>
            </a:p>
            <a:p>
              <a:pPr marL="171450" lvl="1" indent="-171450" defTabSz="666750">
                <a:lnSpc>
                  <a:spcPct val="90000"/>
                </a:lnSpc>
                <a:spcBef>
                  <a:spcPct val="0"/>
                </a:spcBef>
                <a:spcAft>
                  <a:spcPct val="15000"/>
                </a:spcAft>
                <a:buChar char="••"/>
              </a:pPr>
              <a:r>
                <a:rPr lang="fr-FR" dirty="0">
                  <a:solidFill>
                    <a:schemeClr val="tx1">
                      <a:lumMod val="75000"/>
                    </a:schemeClr>
                  </a:solidFill>
                </a:rPr>
                <a:t>Périmètre brachial (PB)</a:t>
              </a:r>
            </a:p>
            <a:p>
              <a:pPr marL="171450" lvl="1" indent="-171450" defTabSz="666750">
                <a:lnSpc>
                  <a:spcPct val="90000"/>
                </a:lnSpc>
                <a:spcBef>
                  <a:spcPct val="0"/>
                </a:spcBef>
                <a:spcAft>
                  <a:spcPct val="15000"/>
                </a:spcAft>
                <a:buChar char="••"/>
              </a:pPr>
              <a:r>
                <a:rPr lang="fr-FR" dirty="0">
                  <a:solidFill>
                    <a:schemeClr val="tx1">
                      <a:lumMod val="75000"/>
                    </a:schemeClr>
                  </a:solidFill>
                </a:rPr>
                <a:t>Présence d’œdèmes bilatéraux</a:t>
              </a:r>
            </a:p>
          </p:txBody>
        </p:sp>
      </p:grpSp>
      <p:grpSp>
        <p:nvGrpSpPr>
          <p:cNvPr id="42" name="Group 6"/>
          <p:cNvGrpSpPr/>
          <p:nvPr/>
        </p:nvGrpSpPr>
        <p:grpSpPr>
          <a:xfrm>
            <a:off x="936812" y="1357974"/>
            <a:ext cx="3382362" cy="787900"/>
            <a:chOff x="60999" y="-331671"/>
            <a:chExt cx="3099816" cy="1193789"/>
          </a:xfrm>
          <a:solidFill>
            <a:schemeClr val="accent5">
              <a:lumMod val="20000"/>
              <a:lumOff val="80000"/>
            </a:schemeClr>
          </a:solidFill>
        </p:grpSpPr>
        <p:sp>
          <p:nvSpPr>
            <p:cNvPr id="43" name="Rounded Rectangle 7"/>
            <p:cNvSpPr/>
            <p:nvPr/>
          </p:nvSpPr>
          <p:spPr>
            <a:xfrm>
              <a:off x="60999" y="-331671"/>
              <a:ext cx="3099816" cy="119378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24756" y="-224952"/>
              <a:ext cx="2983264" cy="10667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spcBef>
                  <a:spcPct val="0"/>
                </a:spcBef>
              </a:pPr>
              <a:r>
                <a:rPr lang="fr-FR" b="1" dirty="0">
                  <a:solidFill>
                    <a:schemeClr val="tx1">
                      <a:lumMod val="75000"/>
                    </a:schemeClr>
                  </a:solidFill>
                </a:rPr>
                <a:t>Sous-nutrition aiguë</a:t>
              </a:r>
            </a:p>
            <a:p>
              <a:pPr algn="ctr" defTabSz="800100"/>
              <a:r>
                <a:rPr lang="fr-FR" sz="1500" dirty="0">
                  <a:solidFill>
                    <a:schemeClr val="tx1">
                      <a:lumMod val="75000"/>
                    </a:schemeClr>
                  </a:solidFill>
                </a:rPr>
                <a:t>Emaciation</a:t>
              </a:r>
            </a:p>
          </p:txBody>
        </p:sp>
      </p:grpSp>
      <p:grpSp>
        <p:nvGrpSpPr>
          <p:cNvPr id="45" name="Group 11"/>
          <p:cNvGrpSpPr/>
          <p:nvPr/>
        </p:nvGrpSpPr>
        <p:grpSpPr>
          <a:xfrm>
            <a:off x="4400549" y="2344702"/>
            <a:ext cx="4609307" cy="1163582"/>
            <a:chOff x="2993497" y="-583631"/>
            <a:chExt cx="5823760" cy="1632021"/>
          </a:xfrm>
          <a:solidFill>
            <a:schemeClr val="accent5">
              <a:lumMod val="20000"/>
              <a:lumOff val="80000"/>
            </a:schemeClr>
          </a:solidFill>
        </p:grpSpPr>
        <p:sp>
          <p:nvSpPr>
            <p:cNvPr id="46" name="Round Same Side Corner Rectangle 15"/>
            <p:cNvSpPr/>
            <p:nvPr/>
          </p:nvSpPr>
          <p:spPr>
            <a:xfrm rot="5400000">
              <a:off x="5059150" y="-2649284"/>
              <a:ext cx="1632021" cy="5763328"/>
            </a:xfrm>
            <a:prstGeom prst="round2SameRect">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7" name="Round Same Side Corner Rectangle 4"/>
            <p:cNvSpPr/>
            <p:nvPr/>
          </p:nvSpPr>
          <p:spPr>
            <a:xfrm>
              <a:off x="2993500" y="-309065"/>
              <a:ext cx="5823757" cy="115371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71450" lvl="1" indent="-171450" defTabSz="666750">
                <a:lnSpc>
                  <a:spcPct val="90000"/>
                </a:lnSpc>
                <a:spcBef>
                  <a:spcPct val="0"/>
                </a:spcBef>
                <a:spcAft>
                  <a:spcPct val="15000"/>
                </a:spcAft>
                <a:buFontTx/>
                <a:buChar char="••"/>
              </a:pPr>
              <a:r>
                <a:rPr lang="fr-FR" dirty="0">
                  <a:solidFill>
                    <a:schemeClr val="tx1">
                      <a:lumMod val="75000"/>
                    </a:schemeClr>
                  </a:solidFill>
                </a:rPr>
                <a:t>Indice Longueur / Taille – Âge en Écarts-type (ou Z-score, H/LAZ)</a:t>
              </a:r>
            </a:p>
          </p:txBody>
        </p:sp>
      </p:grpSp>
      <p:grpSp>
        <p:nvGrpSpPr>
          <p:cNvPr id="48" name="Group 12"/>
          <p:cNvGrpSpPr/>
          <p:nvPr/>
        </p:nvGrpSpPr>
        <p:grpSpPr>
          <a:xfrm>
            <a:off x="946237" y="2343150"/>
            <a:ext cx="3340013" cy="1028700"/>
            <a:chOff x="61782" y="-31302"/>
            <a:chExt cx="3099816" cy="2011298"/>
          </a:xfrm>
          <a:solidFill>
            <a:schemeClr val="accent5">
              <a:lumMod val="20000"/>
              <a:lumOff val="80000"/>
            </a:schemeClr>
          </a:solidFill>
        </p:grpSpPr>
        <p:sp>
          <p:nvSpPr>
            <p:cNvPr id="49" name="Rounded Rectangle 13"/>
            <p:cNvSpPr/>
            <p:nvPr/>
          </p:nvSpPr>
          <p:spPr>
            <a:xfrm>
              <a:off x="61782" y="-31302"/>
              <a:ext cx="3099816" cy="1985068"/>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6"/>
            <p:cNvSpPr/>
            <p:nvPr/>
          </p:nvSpPr>
          <p:spPr>
            <a:xfrm>
              <a:off x="78017" y="80437"/>
              <a:ext cx="2943782" cy="18995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Aft>
                  <a:spcPct val="35000"/>
                </a:spcAft>
              </a:pPr>
              <a:r>
                <a:rPr lang="fr-FR" b="1" dirty="0">
                  <a:solidFill>
                    <a:schemeClr val="tx1">
                      <a:lumMod val="75000"/>
                    </a:schemeClr>
                  </a:solidFill>
                </a:rPr>
                <a:t> Sous-nutrition chronique     </a:t>
              </a:r>
              <a:r>
                <a:rPr lang="fr-FR" sz="1500" dirty="0">
                  <a:solidFill>
                    <a:schemeClr val="tx1">
                      <a:lumMod val="75000"/>
                    </a:schemeClr>
                  </a:solidFill>
                </a:rPr>
                <a:t>Retard de la croissance</a:t>
              </a:r>
            </a:p>
          </p:txBody>
        </p:sp>
      </p:grpSp>
      <p:grpSp>
        <p:nvGrpSpPr>
          <p:cNvPr id="51" name="Group 17"/>
          <p:cNvGrpSpPr/>
          <p:nvPr/>
        </p:nvGrpSpPr>
        <p:grpSpPr>
          <a:xfrm>
            <a:off x="4400548" y="3657600"/>
            <a:ext cx="4561478" cy="1188122"/>
            <a:chOff x="3099813" y="-122654"/>
            <a:chExt cx="5771967" cy="2499273"/>
          </a:xfrm>
          <a:solidFill>
            <a:schemeClr val="accent5">
              <a:lumMod val="20000"/>
              <a:lumOff val="80000"/>
            </a:schemeClr>
          </a:solidFill>
        </p:grpSpPr>
        <p:sp>
          <p:nvSpPr>
            <p:cNvPr id="52" name="Round Same Side Corner Rectangle 21"/>
            <p:cNvSpPr/>
            <p:nvPr/>
          </p:nvSpPr>
          <p:spPr>
            <a:xfrm rot="5400000">
              <a:off x="4761089" y="-1734072"/>
              <a:ext cx="2449415" cy="5771967"/>
            </a:xfrm>
            <a:prstGeom prst="round2SameRect">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Round Same Side Corner Rectangle 4"/>
            <p:cNvSpPr/>
            <p:nvPr/>
          </p:nvSpPr>
          <p:spPr>
            <a:xfrm>
              <a:off x="3099817" y="-122654"/>
              <a:ext cx="5583102" cy="221960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71450" lvl="1" indent="-171450" defTabSz="666750">
                <a:lnSpc>
                  <a:spcPct val="90000"/>
                </a:lnSpc>
                <a:spcBef>
                  <a:spcPct val="0"/>
                </a:spcBef>
                <a:spcAft>
                  <a:spcPct val="15000"/>
                </a:spcAft>
                <a:buChar char="••"/>
              </a:pPr>
              <a:r>
                <a:rPr lang="fr-FR" dirty="0">
                  <a:solidFill>
                    <a:schemeClr val="tx1">
                      <a:lumMod val="75000"/>
                    </a:schemeClr>
                  </a:solidFill>
                </a:rPr>
                <a:t>Indice de Masse Corporelle (Poids par la Taille) </a:t>
              </a:r>
            </a:p>
            <a:p>
              <a:pPr marL="171450" lvl="1" indent="-171450" defTabSz="666750">
                <a:lnSpc>
                  <a:spcPct val="90000"/>
                </a:lnSpc>
                <a:spcBef>
                  <a:spcPct val="0"/>
                </a:spcBef>
                <a:spcAft>
                  <a:spcPct val="15000"/>
                </a:spcAft>
                <a:buChar char="••"/>
              </a:pPr>
              <a:r>
                <a:rPr lang="fr-FR" dirty="0">
                  <a:solidFill>
                    <a:schemeClr val="tx1">
                      <a:lumMod val="75000"/>
                    </a:schemeClr>
                  </a:solidFill>
                </a:rPr>
                <a:t>Ratio / Périmètre de la ceinture</a:t>
              </a:r>
            </a:p>
          </p:txBody>
        </p:sp>
      </p:grpSp>
      <p:grpSp>
        <p:nvGrpSpPr>
          <p:cNvPr id="54" name="Group 18"/>
          <p:cNvGrpSpPr/>
          <p:nvPr/>
        </p:nvGrpSpPr>
        <p:grpSpPr>
          <a:xfrm>
            <a:off x="933451" y="3555711"/>
            <a:ext cx="3342811" cy="1130590"/>
            <a:chOff x="0" y="60"/>
            <a:chExt cx="3099816" cy="2419058"/>
          </a:xfrm>
          <a:solidFill>
            <a:schemeClr val="accent5">
              <a:lumMod val="20000"/>
              <a:lumOff val="80000"/>
            </a:schemeClr>
          </a:solidFill>
        </p:grpSpPr>
        <p:sp>
          <p:nvSpPr>
            <p:cNvPr id="55" name="Rounded Rectangle 19"/>
            <p:cNvSpPr/>
            <p:nvPr/>
          </p:nvSpPr>
          <p:spPr>
            <a:xfrm>
              <a:off x="0" y="60"/>
              <a:ext cx="3099816" cy="2419058"/>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6"/>
            <p:cNvSpPr/>
            <p:nvPr/>
          </p:nvSpPr>
          <p:spPr>
            <a:xfrm>
              <a:off x="118089" y="118150"/>
              <a:ext cx="2863638" cy="2182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Aft>
                  <a:spcPct val="35000"/>
                </a:spcAft>
              </a:pPr>
              <a:r>
                <a:rPr lang="fr-FR" b="1" dirty="0">
                  <a:solidFill>
                    <a:schemeClr val="tx1">
                      <a:lumMod val="75000"/>
                    </a:schemeClr>
                  </a:solidFill>
                </a:rPr>
                <a:t>Surpoids / Obésité</a:t>
              </a:r>
            </a:p>
          </p:txBody>
        </p:sp>
      </p:grpSp>
      <p:grpSp>
        <p:nvGrpSpPr>
          <p:cNvPr id="57" name="Group 30"/>
          <p:cNvGrpSpPr/>
          <p:nvPr/>
        </p:nvGrpSpPr>
        <p:grpSpPr>
          <a:xfrm>
            <a:off x="4400548" y="4952998"/>
            <a:ext cx="4609307" cy="1191285"/>
            <a:chOff x="3099815" y="121946"/>
            <a:chExt cx="5510784" cy="1036322"/>
          </a:xfrm>
          <a:solidFill>
            <a:schemeClr val="accent5">
              <a:lumMod val="20000"/>
              <a:lumOff val="80000"/>
            </a:schemeClr>
          </a:solidFill>
        </p:grpSpPr>
        <p:sp>
          <p:nvSpPr>
            <p:cNvPr id="58" name="Round Same Side Corner Rectangle 34"/>
            <p:cNvSpPr/>
            <p:nvPr/>
          </p:nvSpPr>
          <p:spPr>
            <a:xfrm rot="5400000">
              <a:off x="5337046" y="-2115285"/>
              <a:ext cx="1036322" cy="5510784"/>
            </a:xfrm>
            <a:prstGeom prst="round2SameRect">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9" name="Round Same Side Corner Rectangle 4"/>
            <p:cNvSpPr/>
            <p:nvPr/>
          </p:nvSpPr>
          <p:spPr>
            <a:xfrm>
              <a:off x="3099815" y="172534"/>
              <a:ext cx="5510783" cy="9351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71450" lvl="1" indent="-171450" defTabSz="666750">
                <a:lnSpc>
                  <a:spcPct val="90000"/>
                </a:lnSpc>
                <a:spcBef>
                  <a:spcPct val="0"/>
                </a:spcBef>
                <a:spcAft>
                  <a:spcPct val="15000"/>
                </a:spcAft>
                <a:buChar char="••"/>
              </a:pPr>
              <a:r>
                <a:rPr lang="fr-FR" dirty="0">
                  <a:solidFill>
                    <a:schemeClr val="tx1">
                      <a:lumMod val="75000"/>
                    </a:schemeClr>
                  </a:solidFill>
                </a:rPr>
                <a:t>Manifestations cliniques </a:t>
              </a:r>
              <a:r>
                <a:rPr lang="fr-FR" dirty="0" smtClean="0">
                  <a:solidFill>
                    <a:schemeClr val="tx1">
                      <a:lumMod val="75000"/>
                    </a:schemeClr>
                  </a:solidFill>
                </a:rPr>
                <a:t>ou </a:t>
              </a:r>
              <a:r>
                <a:rPr lang="fr-FR" dirty="0">
                  <a:solidFill>
                    <a:schemeClr val="tx1">
                      <a:lumMod val="75000"/>
                    </a:schemeClr>
                  </a:solidFill>
                </a:rPr>
                <a:t>sous- cliniques</a:t>
              </a:r>
            </a:p>
            <a:p>
              <a:pPr marL="171450" lvl="1" indent="-171450" defTabSz="666750">
                <a:lnSpc>
                  <a:spcPct val="90000"/>
                </a:lnSpc>
                <a:spcBef>
                  <a:spcPct val="0"/>
                </a:spcBef>
                <a:spcAft>
                  <a:spcPct val="15000"/>
                </a:spcAft>
                <a:buChar char="••"/>
              </a:pPr>
              <a:r>
                <a:rPr lang="fr-FR" dirty="0">
                  <a:solidFill>
                    <a:schemeClr val="tx1">
                      <a:lumMod val="75000"/>
                    </a:schemeClr>
                  </a:solidFill>
                </a:rPr>
                <a:t>Diagnostic direct ou indirect</a:t>
              </a:r>
            </a:p>
          </p:txBody>
        </p:sp>
      </p:grpSp>
      <p:grpSp>
        <p:nvGrpSpPr>
          <p:cNvPr id="60" name="Group 31"/>
          <p:cNvGrpSpPr/>
          <p:nvPr/>
        </p:nvGrpSpPr>
        <p:grpSpPr>
          <a:xfrm>
            <a:off x="944022" y="4935056"/>
            <a:ext cx="3332448" cy="971552"/>
            <a:chOff x="0" y="1266"/>
            <a:chExt cx="3099816" cy="1295403"/>
          </a:xfrm>
          <a:solidFill>
            <a:schemeClr val="accent5">
              <a:lumMod val="20000"/>
              <a:lumOff val="80000"/>
            </a:schemeClr>
          </a:solidFill>
        </p:grpSpPr>
        <p:sp>
          <p:nvSpPr>
            <p:cNvPr id="61" name="Rounded Rectangle 32"/>
            <p:cNvSpPr/>
            <p:nvPr/>
          </p:nvSpPr>
          <p:spPr>
            <a:xfrm>
              <a:off x="0" y="1266"/>
              <a:ext cx="3099816" cy="1295403"/>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Rounded Rectangle 6"/>
            <p:cNvSpPr/>
            <p:nvPr/>
          </p:nvSpPr>
          <p:spPr>
            <a:xfrm>
              <a:off x="63236" y="64502"/>
              <a:ext cx="2973344" cy="11689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r>
                <a:rPr lang="fr-FR" b="1" dirty="0">
                  <a:solidFill>
                    <a:schemeClr val="tx1">
                      <a:lumMod val="75000"/>
                    </a:schemeClr>
                  </a:solidFill>
                </a:rPr>
                <a:t>Carences en micronutriments</a:t>
              </a:r>
            </a:p>
          </p:txBody>
        </p:sp>
      </p:grpSp>
      <p:sp>
        <p:nvSpPr>
          <p:cNvPr id="64" name="TextBox 26">
            <a:extLst>
              <a:ext uri="{FF2B5EF4-FFF2-40B4-BE49-F238E27FC236}">
                <a16:creationId xmlns:a16="http://schemas.microsoft.com/office/drawing/2014/main" xmlns="" id="{816193DE-5930-504A-A56F-03A32DC6381E}"/>
              </a:ext>
            </a:extLst>
          </p:cNvPr>
          <p:cNvSpPr txBox="1"/>
          <p:nvPr/>
        </p:nvSpPr>
        <p:spPr>
          <a:xfrm rot="1943258">
            <a:off x="103669" y="1512966"/>
            <a:ext cx="1651000" cy="369332"/>
          </a:xfrm>
          <a:prstGeom prst="rect">
            <a:avLst/>
          </a:prstGeom>
          <a:solidFill>
            <a:srgbClr val="FF0000"/>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bg1"/>
                </a:solidFill>
              </a:rPr>
              <a:t>OPTIONNELLE</a:t>
            </a:r>
          </a:p>
        </p:txBody>
      </p:sp>
    </p:spTree>
    <p:extLst>
      <p:ext uri="{BB962C8B-B14F-4D97-AF65-F5344CB8AC3E}">
        <p14:creationId xmlns:p14="http://schemas.microsoft.com/office/powerpoint/2010/main" val="2986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35729"/>
            <a:ext cx="4787677" cy="584775"/>
          </a:xfrm>
          <a:prstGeom prst="rect">
            <a:avLst/>
          </a:prstGeom>
          <a:noFill/>
        </p:spPr>
        <p:txBody>
          <a:bodyPr wrap="square" rtlCol="0">
            <a:spAutoFit/>
          </a:bodyPr>
          <a:lstStyle/>
          <a:p>
            <a:pPr defTabSz="363538">
              <a:tabLst>
                <a:tab pos="903288" algn="l"/>
                <a:tab pos="1077913" algn="l"/>
              </a:tabLst>
            </a:pPr>
            <a:r>
              <a:rPr lang="fr-FR" sz="3200" b="1" cap="small" dirty="0">
                <a:solidFill>
                  <a:srgbClr val="FFFFFF"/>
                </a:solidFill>
              </a:rPr>
              <a:t>Messages clés </a:t>
            </a:r>
          </a:p>
        </p:txBody>
      </p:sp>
      <p:sp>
        <p:nvSpPr>
          <p:cNvPr id="10" name="Content Placeholder 2">
            <a:extLst>
              <a:ext uri="{FF2B5EF4-FFF2-40B4-BE49-F238E27FC236}">
                <a16:creationId xmlns:a16="http://schemas.microsoft.com/office/drawing/2014/main" xmlns="" id="{54FC1D0C-F715-1E48-95C1-32049676A9B8}"/>
              </a:ext>
            </a:extLst>
          </p:cNvPr>
          <p:cNvSpPr>
            <a:spLocks noGrp="1"/>
          </p:cNvSpPr>
          <p:nvPr>
            <p:ph idx="1"/>
          </p:nvPr>
        </p:nvSpPr>
        <p:spPr>
          <a:xfrm>
            <a:off x="341950" y="1123950"/>
            <a:ext cx="8667906" cy="5086349"/>
          </a:xfrm>
        </p:spPr>
        <p:txBody>
          <a:bodyPr>
            <a:noAutofit/>
          </a:bodyPr>
          <a:lstStyle/>
          <a:p>
            <a:r>
              <a:rPr lang="fr-FR" sz="2000" dirty="0"/>
              <a:t>La </a:t>
            </a:r>
            <a:r>
              <a:rPr lang="fr-FR" sz="2000" b="1" dirty="0">
                <a:solidFill>
                  <a:schemeClr val="accent1">
                    <a:lumMod val="50000"/>
                  </a:schemeClr>
                </a:solidFill>
              </a:rPr>
              <a:t>malnutrition aiguë</a:t>
            </a:r>
            <a:r>
              <a:rPr lang="fr-FR" sz="2000" dirty="0">
                <a:solidFill>
                  <a:schemeClr val="accent1">
                    <a:lumMod val="50000"/>
                  </a:schemeClr>
                </a:solidFill>
              </a:rPr>
              <a:t> (</a:t>
            </a:r>
            <a:r>
              <a:rPr lang="fr-FR" sz="2000" b="1" dirty="0">
                <a:solidFill>
                  <a:schemeClr val="accent1">
                    <a:lumMod val="50000"/>
                  </a:schemeClr>
                </a:solidFill>
              </a:rPr>
              <a:t>émaciation</a:t>
            </a:r>
            <a:r>
              <a:rPr lang="fr-FR" sz="2000" dirty="0">
                <a:solidFill>
                  <a:schemeClr val="accent1">
                    <a:lumMod val="50000"/>
                  </a:schemeClr>
                </a:solidFill>
              </a:rPr>
              <a:t>)</a:t>
            </a:r>
            <a:r>
              <a:rPr lang="fr-FR" sz="2000" dirty="0"/>
              <a:t> reflète une perte de poids récente et rapide du poids (marasme) et / ou la présence d’œdèmes bilatéraux (kwashiorkor). Elle constitue un cadre complexe d’altérations physiopathologiques avec, entre autres, anorexie et présence d’infections à répétition. Entraine un risque élevé de mortalité. Elle peut être mesurée par l’indice poids-taille, par le périmètre brachial, la présence d’œdèmes ou la présence de complications médicales. Ces paramètres facilitent l’orientation thérapeutique des cas. </a:t>
            </a:r>
            <a:endParaRPr lang="x-none" sz="2000" dirty="0"/>
          </a:p>
          <a:p>
            <a:r>
              <a:rPr lang="fr-FR" sz="2000" dirty="0"/>
              <a:t>La </a:t>
            </a:r>
            <a:r>
              <a:rPr lang="fr-FR" sz="2000" b="1" dirty="0">
                <a:solidFill>
                  <a:schemeClr val="accent1">
                    <a:lumMod val="50000"/>
                  </a:schemeClr>
                </a:solidFill>
              </a:rPr>
              <a:t>malnutrition chronique ou retard de la croissance</a:t>
            </a:r>
            <a:r>
              <a:rPr lang="fr-FR" sz="2000" dirty="0">
                <a:solidFill>
                  <a:schemeClr val="accent1">
                    <a:lumMod val="50000"/>
                  </a:schemeClr>
                </a:solidFill>
              </a:rPr>
              <a:t> </a:t>
            </a:r>
            <a:r>
              <a:rPr lang="fr-FR" sz="2000" dirty="0"/>
              <a:t>affecte la croissance en hauteur et peu commencer in-utero, avec faible possibilité d’être annulée au-delà de l’âge de deux ans. Elle est mesurée par l’indice taille-âge. Il y a des liens importants entre l’apparition du retard de la croissance et la présence de la malnutrition aiguë.</a:t>
            </a:r>
            <a:endParaRPr lang="x-none" sz="2000" dirty="0"/>
          </a:p>
          <a:p>
            <a:r>
              <a:rPr lang="fr-FR" sz="2000" b="1" dirty="0">
                <a:solidFill>
                  <a:schemeClr val="accent1">
                    <a:lumMod val="50000"/>
                  </a:schemeClr>
                </a:solidFill>
              </a:rPr>
              <a:t>Le surpoids et l’obésité</a:t>
            </a:r>
            <a:r>
              <a:rPr lang="fr-FR" sz="2000" dirty="0">
                <a:solidFill>
                  <a:schemeClr val="accent1">
                    <a:lumMod val="50000"/>
                  </a:schemeClr>
                </a:solidFill>
              </a:rPr>
              <a:t> </a:t>
            </a:r>
            <a:r>
              <a:rPr lang="fr-FR" sz="2000" dirty="0"/>
              <a:t>sont des formes de malnutrition par excès d’apports ou par dépense énergétique insuffisante</a:t>
            </a:r>
            <a:r>
              <a:rPr lang="fr-FR" sz="2000" dirty="0" smtClean="0"/>
              <a:t>.</a:t>
            </a:r>
            <a:endParaRPr lang="x-none" sz="2000" dirty="0"/>
          </a:p>
        </p:txBody>
      </p:sp>
    </p:spTree>
    <p:extLst>
      <p:ext uri="{BB962C8B-B14F-4D97-AF65-F5344CB8AC3E}">
        <p14:creationId xmlns:p14="http://schemas.microsoft.com/office/powerpoint/2010/main" val="10263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500"/>
                                        <p:tgtEl>
                                          <p:spTgt spid="10">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33</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35729"/>
            <a:ext cx="4787677" cy="584775"/>
          </a:xfrm>
          <a:prstGeom prst="rect">
            <a:avLst/>
          </a:prstGeom>
          <a:noFill/>
        </p:spPr>
        <p:txBody>
          <a:bodyPr wrap="square" rtlCol="0">
            <a:spAutoFit/>
          </a:bodyPr>
          <a:lstStyle/>
          <a:p>
            <a:pPr defTabSz="363538">
              <a:tabLst>
                <a:tab pos="903288" algn="l"/>
                <a:tab pos="1077913" algn="l"/>
              </a:tabLst>
            </a:pPr>
            <a:r>
              <a:rPr lang="fr-FR" sz="3200" b="1" cap="small" dirty="0">
                <a:solidFill>
                  <a:srgbClr val="FFFFFF"/>
                </a:solidFill>
              </a:rPr>
              <a:t>Messages clés </a:t>
            </a:r>
          </a:p>
        </p:txBody>
      </p:sp>
      <p:sp>
        <p:nvSpPr>
          <p:cNvPr id="10" name="Content Placeholder 2">
            <a:extLst>
              <a:ext uri="{FF2B5EF4-FFF2-40B4-BE49-F238E27FC236}">
                <a16:creationId xmlns:a16="http://schemas.microsoft.com/office/drawing/2014/main" xmlns="" id="{54FC1D0C-F715-1E48-95C1-32049676A9B8}"/>
              </a:ext>
            </a:extLst>
          </p:cNvPr>
          <p:cNvSpPr>
            <a:spLocks noGrp="1"/>
          </p:cNvSpPr>
          <p:nvPr>
            <p:ph idx="1"/>
          </p:nvPr>
        </p:nvSpPr>
        <p:spPr>
          <a:xfrm>
            <a:off x="261610" y="1200150"/>
            <a:ext cx="8748246" cy="5152965"/>
          </a:xfrm>
        </p:spPr>
        <p:txBody>
          <a:bodyPr>
            <a:noAutofit/>
          </a:bodyPr>
          <a:lstStyle/>
          <a:p>
            <a:r>
              <a:rPr lang="fr-FR" sz="2200" dirty="0" smtClean="0">
                <a:solidFill>
                  <a:schemeClr val="accent6">
                    <a:lumMod val="50000"/>
                  </a:schemeClr>
                </a:solidFill>
              </a:rPr>
              <a:t>Les </a:t>
            </a:r>
            <a:r>
              <a:rPr lang="fr-FR" sz="2200" b="1" dirty="0">
                <a:solidFill>
                  <a:schemeClr val="accent6">
                    <a:lumMod val="50000"/>
                  </a:schemeClr>
                </a:solidFill>
              </a:rPr>
              <a:t>mesures anthropométriques</a:t>
            </a:r>
            <a:r>
              <a:rPr lang="fr-FR" sz="2200" dirty="0">
                <a:solidFill>
                  <a:schemeClr val="accent6">
                    <a:lumMod val="50000"/>
                  </a:schemeClr>
                </a:solidFill>
              </a:rPr>
              <a:t> </a:t>
            </a:r>
            <a:r>
              <a:rPr lang="fr-FR" sz="2200" dirty="0"/>
              <a:t>et les </a:t>
            </a:r>
            <a:r>
              <a:rPr lang="fr-FR" sz="2200" b="1" dirty="0">
                <a:solidFill>
                  <a:schemeClr val="accent6">
                    <a:lumMod val="50000"/>
                  </a:schemeClr>
                </a:solidFill>
              </a:rPr>
              <a:t>indices nutritionnels</a:t>
            </a:r>
            <a:r>
              <a:rPr lang="fr-FR" sz="2200" dirty="0">
                <a:solidFill>
                  <a:schemeClr val="accent6">
                    <a:lumMod val="50000"/>
                  </a:schemeClr>
                </a:solidFill>
              </a:rPr>
              <a:t> </a:t>
            </a:r>
            <a:r>
              <a:rPr lang="fr-FR" sz="2200" dirty="0"/>
              <a:t>permettent le diagnostic et l’orientation thérapeutique des cas. Des références pour la définition et la classification des différentes formes de malnutrition sont basées aux Normes de suivi de la croissance de la OMS (2006) que à son tour ont été établies à partir de la distribution « normale » de la population infantile avec la même taille autour d’un poids – médian et une dispersion mesurée par écart-type.</a:t>
            </a:r>
            <a:endParaRPr lang="x-none" sz="2200" dirty="0"/>
          </a:p>
          <a:p>
            <a:r>
              <a:rPr lang="fr-FR" sz="2200" dirty="0"/>
              <a:t>Les </a:t>
            </a:r>
            <a:r>
              <a:rPr lang="fr-FR" sz="2200" b="1" dirty="0">
                <a:solidFill>
                  <a:schemeClr val="accent6">
                    <a:lumMod val="50000"/>
                  </a:schemeClr>
                </a:solidFill>
              </a:rPr>
              <a:t>carences en micronutriments</a:t>
            </a:r>
            <a:r>
              <a:rPr lang="fr-FR" sz="2200" dirty="0">
                <a:solidFill>
                  <a:schemeClr val="accent6">
                    <a:lumMod val="50000"/>
                  </a:schemeClr>
                </a:solidFill>
              </a:rPr>
              <a:t> </a:t>
            </a:r>
            <a:r>
              <a:rPr lang="fr-FR" sz="2200" dirty="0"/>
              <a:t>sont souvent invisibles et ont un impact négatif sur le fonctionnement de l’organisme. Leur manifestation dépend du type de micronutriment manquant (type I avec signes cliniques spécifiques, ou type II avec affectation de la croissance et du développement). Elles sont évaluées par des méthodes directes (cliniques ou biochimiques) ou indirectes (analyse du panier alimentaire).</a:t>
            </a:r>
            <a:endParaRPr lang="x-none" sz="2200" dirty="0"/>
          </a:p>
        </p:txBody>
      </p:sp>
    </p:spTree>
    <p:extLst>
      <p:ext uri="{BB962C8B-B14F-4D97-AF65-F5344CB8AC3E}">
        <p14:creationId xmlns:p14="http://schemas.microsoft.com/office/powerpoint/2010/main" val="9347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xmlns=""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Wa fonda goy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aran</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kam</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ka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ga</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aï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hangane</a:t>
            </a:r>
            <a:endPar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endParaRPr>
          </a:p>
        </p:txBody>
      </p:sp>
      <p:sp>
        <p:nvSpPr>
          <p:cNvPr id="12" name="Forme 2">
            <a:extLst>
              <a:ext uri="{FF2B5EF4-FFF2-40B4-BE49-F238E27FC236}">
                <a16:creationId xmlns:a16="http://schemas.microsoft.com/office/drawing/2014/main" xmlns=""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rPr>
              <a:t>Na gode da kou ka bani hankalin kou</a:t>
            </a: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xmlns=""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66513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4</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Formes de la malnutrition</a:t>
            </a:r>
            <a:endParaRPr lang="fr-FR" sz="2400" b="1" cap="small" dirty="0">
              <a:solidFill>
                <a:srgbClr val="FFFFFF"/>
              </a:solidFill>
            </a:endParaRPr>
          </a:p>
        </p:txBody>
      </p:sp>
      <p:sp>
        <p:nvSpPr>
          <p:cNvPr id="10" name="Espace réservé du numéro de diapositive 3"/>
          <p:cNvSpPr txBox="1">
            <a:spLocks/>
          </p:cNvSpPr>
          <p:nvPr/>
        </p:nvSpPr>
        <p:spPr>
          <a:xfrm>
            <a:off x="8388424" y="6453336"/>
            <a:ext cx="621432"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4</a:t>
            </a:fld>
            <a:endParaRPr lang="fr-FR">
              <a:solidFill>
                <a:srgbClr val="FFFFFF"/>
              </a:solidFill>
            </a:endParaRPr>
          </a:p>
        </p:txBody>
      </p:sp>
      <p:sp>
        <p:nvSpPr>
          <p:cNvPr id="11"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4</a:t>
            </a:fld>
            <a:endParaRPr lang="fr-FR">
              <a:solidFill>
                <a:srgbClr val="FFFFFF"/>
              </a:solidFill>
            </a:endParaRPr>
          </a:p>
        </p:txBody>
      </p:sp>
      <p:sp>
        <p:nvSpPr>
          <p:cNvPr id="23" name="Rectangle 22"/>
          <p:cNvSpPr/>
          <p:nvPr/>
        </p:nvSpPr>
        <p:spPr>
          <a:xfrm>
            <a:off x="1144838" y="1515115"/>
            <a:ext cx="5447838" cy="461665"/>
          </a:xfrm>
          <a:prstGeom prst="rect">
            <a:avLst/>
          </a:prstGeom>
        </p:spPr>
        <p:txBody>
          <a:bodyPr wrap="none">
            <a:spAutoFit/>
          </a:bodyPr>
          <a:lstStyle/>
          <a:p>
            <a:r>
              <a:rPr lang="fr-FR" sz="2400" b="1" dirty="0"/>
              <a:t>Travail en </a:t>
            </a:r>
            <a:r>
              <a:rPr lang="fr-FR" sz="2400" b="1" dirty="0" smtClean="0"/>
              <a:t>groupe : </a:t>
            </a:r>
            <a:r>
              <a:rPr lang="fr-FR" sz="2400" b="1" dirty="0"/>
              <a:t>concepts de base</a:t>
            </a:r>
          </a:p>
        </p:txBody>
      </p:sp>
      <p:sp>
        <p:nvSpPr>
          <p:cNvPr id="24" name="Rectangle 23"/>
          <p:cNvSpPr/>
          <p:nvPr/>
        </p:nvSpPr>
        <p:spPr>
          <a:xfrm>
            <a:off x="241386" y="2312957"/>
            <a:ext cx="8147038" cy="707886"/>
          </a:xfrm>
          <a:prstGeom prst="rect">
            <a:avLst/>
          </a:prstGeom>
        </p:spPr>
        <p:txBody>
          <a:bodyPr wrap="square">
            <a:spAutoFit/>
          </a:bodyPr>
          <a:lstStyle/>
          <a:p>
            <a:r>
              <a:rPr lang="fr-FR" sz="2000" b="1" dirty="0"/>
              <a:t>Trouvez la meilleure définition possible pour chacun des termes qui vous ont été </a:t>
            </a:r>
            <a:r>
              <a:rPr lang="fr-FR" sz="2000" b="1" dirty="0" smtClean="0"/>
              <a:t>attribués et présentez </a:t>
            </a:r>
            <a:r>
              <a:rPr lang="fr-FR" sz="2000" b="1" dirty="0"/>
              <a:t>les définitions en </a:t>
            </a:r>
            <a:r>
              <a:rPr lang="fr-FR" sz="2000" b="1" dirty="0" smtClean="0"/>
              <a:t>plénière</a:t>
            </a:r>
            <a:endParaRPr lang="x-none" sz="2000" b="1" dirty="0"/>
          </a:p>
        </p:txBody>
      </p:sp>
      <p:graphicFrame>
        <p:nvGraphicFramePr>
          <p:cNvPr id="25" name="Content Placeholder 5">
            <a:extLst>
              <a:ext uri="{FF2B5EF4-FFF2-40B4-BE49-F238E27FC236}">
                <a16:creationId xmlns:a16="http://schemas.microsoft.com/office/drawing/2014/main" xmlns="" id="{EDD41E3A-19CF-944A-AE95-E4D8B966E1AC}"/>
              </a:ext>
            </a:extLst>
          </p:cNvPr>
          <p:cNvGraphicFramePr>
            <a:graphicFrameLocks/>
          </p:cNvGraphicFramePr>
          <p:nvPr>
            <p:extLst>
              <p:ext uri="{D42A27DB-BD31-4B8C-83A1-F6EECF244321}">
                <p14:modId xmlns:p14="http://schemas.microsoft.com/office/powerpoint/2010/main" val="1294684492"/>
              </p:ext>
            </p:extLst>
          </p:nvPr>
        </p:nvGraphicFramePr>
        <p:xfrm>
          <a:off x="241386" y="3280091"/>
          <a:ext cx="8561955" cy="2926080"/>
        </p:xfrm>
        <a:graphic>
          <a:graphicData uri="http://schemas.openxmlformats.org/drawingml/2006/table">
            <a:tbl>
              <a:tblPr>
                <a:tableStyleId>{0660B408-B3CF-4A94-85FC-2B1E0A45F4A2}</a:tableStyleId>
              </a:tblPr>
              <a:tblGrid>
                <a:gridCol w="4446983">
                  <a:extLst>
                    <a:ext uri="{9D8B030D-6E8A-4147-A177-3AD203B41FA5}">
                      <a16:colId xmlns:a16="http://schemas.microsoft.com/office/drawing/2014/main" xmlns="" val="275452743"/>
                    </a:ext>
                  </a:extLst>
                </a:gridCol>
                <a:gridCol w="4114972">
                  <a:extLst>
                    <a:ext uri="{9D8B030D-6E8A-4147-A177-3AD203B41FA5}">
                      <a16:colId xmlns:a16="http://schemas.microsoft.com/office/drawing/2014/main" xmlns="" val="1705789875"/>
                    </a:ext>
                  </a:extLst>
                </a:gridCol>
              </a:tblGrid>
              <a:tr h="1440000">
                <a:tc>
                  <a:txBody>
                    <a:bodyPr/>
                    <a:lstStyle/>
                    <a:p>
                      <a:pPr algn="ctr">
                        <a:spcAft>
                          <a:spcPts val="0"/>
                        </a:spcAft>
                      </a:pPr>
                      <a:r>
                        <a:rPr lang="fr-FR" sz="2400" b="1" dirty="0" smtClean="0">
                          <a:solidFill>
                            <a:schemeClr val="tx1">
                              <a:lumMod val="75000"/>
                            </a:schemeClr>
                          </a:solidFill>
                          <a:effectLst/>
                          <a:latin typeface="+mn-lt"/>
                        </a:rPr>
                        <a:t>GROUPE </a:t>
                      </a:r>
                      <a:r>
                        <a:rPr lang="fr-FR" sz="2400" b="1" dirty="0">
                          <a:solidFill>
                            <a:schemeClr val="tx1">
                              <a:lumMod val="75000"/>
                            </a:schemeClr>
                          </a:solidFill>
                          <a:effectLst/>
                          <a:latin typeface="+mn-lt"/>
                        </a:rPr>
                        <a:t>1</a:t>
                      </a:r>
                      <a:endParaRPr lang="x-none" sz="1400" b="1" dirty="0">
                        <a:solidFill>
                          <a:schemeClr val="tx1">
                            <a:lumMod val="75000"/>
                          </a:schemeClr>
                        </a:solidFill>
                        <a:effectLst/>
                        <a:latin typeface="+mn-lt"/>
                      </a:endParaRPr>
                    </a:p>
                    <a:p>
                      <a:pPr algn="ctr">
                        <a:spcAft>
                          <a:spcPts val="0"/>
                        </a:spcAft>
                      </a:pPr>
                      <a:r>
                        <a:rPr lang="fr-FR" sz="2400" b="1" dirty="0" smtClean="0">
                          <a:solidFill>
                            <a:schemeClr val="tx1">
                              <a:lumMod val="75000"/>
                            </a:schemeClr>
                          </a:solidFill>
                          <a:effectLst/>
                          <a:latin typeface="+mn-lt"/>
                        </a:rPr>
                        <a:t>Surpoids </a:t>
                      </a:r>
                    </a:p>
                    <a:p>
                      <a:pPr algn="ctr">
                        <a:spcAft>
                          <a:spcPts val="0"/>
                        </a:spcAft>
                      </a:pPr>
                      <a:r>
                        <a:rPr lang="fr-FR" sz="2400" b="1" dirty="0" smtClean="0">
                          <a:solidFill>
                            <a:schemeClr val="tx1">
                              <a:lumMod val="75000"/>
                            </a:schemeClr>
                          </a:solidFill>
                          <a:effectLst/>
                          <a:latin typeface="+mn-lt"/>
                        </a:rPr>
                        <a:t>Malnutrition aiguë </a:t>
                      </a:r>
                    </a:p>
                    <a:p>
                      <a:pPr algn="ctr">
                        <a:spcAft>
                          <a:spcPts val="0"/>
                        </a:spcAft>
                      </a:pPr>
                      <a:r>
                        <a:rPr lang="fr-FR" sz="2400" b="1" dirty="0" smtClean="0">
                          <a:solidFill>
                            <a:schemeClr val="tx1">
                              <a:lumMod val="75000"/>
                            </a:schemeClr>
                          </a:solidFill>
                          <a:effectLst/>
                          <a:latin typeface="+mn-lt"/>
                        </a:rPr>
                        <a:t>Rachitisme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fr-FR" sz="2400" b="1" dirty="0">
                          <a:solidFill>
                            <a:schemeClr val="tx1">
                              <a:lumMod val="75000"/>
                            </a:schemeClr>
                          </a:solidFill>
                          <a:effectLst/>
                          <a:latin typeface="+mn-lt"/>
                        </a:rPr>
                        <a:t>GROUPE 2</a:t>
                      </a:r>
                      <a:endParaRPr lang="x-none" sz="1400" b="1" dirty="0">
                        <a:solidFill>
                          <a:schemeClr val="tx1">
                            <a:lumMod val="75000"/>
                          </a:schemeClr>
                        </a:solidFill>
                        <a:effectLst/>
                        <a:latin typeface="+mn-lt"/>
                      </a:endParaRPr>
                    </a:p>
                    <a:p>
                      <a:pPr algn="ctr">
                        <a:spcAft>
                          <a:spcPts val="0"/>
                        </a:spcAft>
                      </a:pPr>
                      <a:r>
                        <a:rPr lang="fr-FR" sz="2400" b="1" dirty="0" smtClean="0">
                          <a:solidFill>
                            <a:schemeClr val="tx1">
                              <a:lumMod val="75000"/>
                            </a:schemeClr>
                          </a:solidFill>
                          <a:effectLst/>
                          <a:latin typeface="+mn-lt"/>
                        </a:rPr>
                        <a:t>Retard de croissance</a:t>
                      </a:r>
                    </a:p>
                    <a:p>
                      <a:pPr algn="ctr">
                        <a:spcAft>
                          <a:spcPts val="0"/>
                        </a:spcAft>
                      </a:pPr>
                      <a:r>
                        <a:rPr lang="fr-FR" sz="2400" b="1" dirty="0" smtClean="0">
                          <a:solidFill>
                            <a:schemeClr val="tx1">
                              <a:lumMod val="75000"/>
                            </a:schemeClr>
                          </a:solidFill>
                          <a:effectLst/>
                          <a:latin typeface="+mn-lt"/>
                        </a:rPr>
                        <a:t>Marasme</a:t>
                      </a:r>
                    </a:p>
                    <a:p>
                      <a:pPr algn="ctr">
                        <a:spcAft>
                          <a:spcPts val="0"/>
                        </a:spcAft>
                      </a:pPr>
                      <a:r>
                        <a:rPr lang="fr-FR" sz="2400" b="1" dirty="0" smtClean="0">
                          <a:solidFill>
                            <a:schemeClr val="tx1">
                              <a:lumMod val="75000"/>
                            </a:schemeClr>
                          </a:solidFill>
                          <a:effectLst/>
                          <a:latin typeface="+mn-lt"/>
                        </a:rPr>
                        <a:t>Goitre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3466684528"/>
                  </a:ext>
                </a:extLst>
              </a:tr>
              <a:tr h="1440000">
                <a:tc>
                  <a:txBody>
                    <a:bodyPr/>
                    <a:lstStyle/>
                    <a:p>
                      <a:pPr algn="ctr">
                        <a:spcAft>
                          <a:spcPts val="0"/>
                        </a:spcAft>
                      </a:pPr>
                      <a:r>
                        <a:rPr lang="fr-FR" sz="2400" b="1" noProof="0" dirty="0" smtClean="0">
                          <a:solidFill>
                            <a:schemeClr val="tx1">
                              <a:lumMod val="75000"/>
                            </a:schemeClr>
                          </a:solidFill>
                          <a:effectLst/>
                          <a:latin typeface="+mn-lt"/>
                        </a:rPr>
                        <a:t>GROUPE 3</a:t>
                      </a:r>
                    </a:p>
                    <a:p>
                      <a:pPr algn="ctr">
                        <a:spcAft>
                          <a:spcPts val="0"/>
                        </a:spcAft>
                      </a:pPr>
                      <a:r>
                        <a:rPr lang="fr-FR" sz="2400" b="1" noProof="0" dirty="0" smtClean="0">
                          <a:solidFill>
                            <a:schemeClr val="tx1">
                              <a:lumMod val="75000"/>
                            </a:schemeClr>
                          </a:solidFill>
                          <a:effectLst/>
                          <a:latin typeface="+mn-lt"/>
                        </a:rPr>
                        <a:t>Carence en micronutriments</a:t>
                      </a:r>
                    </a:p>
                    <a:p>
                      <a:pPr algn="ctr">
                        <a:spcAft>
                          <a:spcPts val="0"/>
                        </a:spcAft>
                      </a:pPr>
                      <a:r>
                        <a:rPr lang="fr-FR" sz="2400" b="1" noProof="0" dirty="0" smtClean="0">
                          <a:solidFill>
                            <a:schemeClr val="tx1">
                              <a:lumMod val="75000"/>
                            </a:schemeClr>
                          </a:solidFill>
                          <a:effectLst/>
                          <a:latin typeface="+mn-lt"/>
                        </a:rPr>
                        <a:t>Œdèmes nutritionnels Émaciation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fr-FR" sz="2400" b="1" dirty="0" smtClean="0">
                          <a:solidFill>
                            <a:schemeClr val="tx1">
                              <a:lumMod val="75000"/>
                            </a:schemeClr>
                          </a:solidFill>
                          <a:effectLst/>
                          <a:latin typeface="+mn-lt"/>
                        </a:rPr>
                        <a:t>GROUPE 4</a:t>
                      </a:r>
                    </a:p>
                    <a:p>
                      <a:pPr algn="ctr">
                        <a:spcAft>
                          <a:spcPts val="0"/>
                        </a:spcAft>
                      </a:pPr>
                      <a:r>
                        <a:rPr lang="fr-FR" sz="2400" b="1" dirty="0" smtClean="0">
                          <a:solidFill>
                            <a:schemeClr val="tx1">
                              <a:lumMod val="75000"/>
                            </a:schemeClr>
                          </a:solidFill>
                          <a:effectLst/>
                          <a:latin typeface="+mn-lt"/>
                        </a:rPr>
                        <a:t>Kwashiorkor </a:t>
                      </a:r>
                    </a:p>
                    <a:p>
                      <a:pPr algn="ctr">
                        <a:spcAft>
                          <a:spcPts val="0"/>
                        </a:spcAft>
                      </a:pPr>
                      <a:r>
                        <a:rPr lang="fr-FR" sz="2400" b="1" dirty="0" smtClean="0">
                          <a:solidFill>
                            <a:schemeClr val="tx1">
                              <a:lumMod val="75000"/>
                            </a:schemeClr>
                          </a:solidFill>
                          <a:effectLst/>
                          <a:latin typeface="+mn-lt"/>
                        </a:rPr>
                        <a:t>Malnutrition chronique</a:t>
                      </a:r>
                    </a:p>
                    <a:p>
                      <a:pPr algn="ctr">
                        <a:spcAft>
                          <a:spcPts val="0"/>
                        </a:spcAft>
                      </a:pPr>
                      <a:r>
                        <a:rPr lang="fr-FR" sz="2400" b="1" dirty="0" smtClean="0">
                          <a:solidFill>
                            <a:schemeClr val="tx1">
                              <a:lumMod val="75000"/>
                            </a:schemeClr>
                          </a:solidFill>
                          <a:effectLst/>
                          <a:latin typeface="+mn-lt"/>
                        </a:rPr>
                        <a:t>Insuffisance pondérale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2694664646"/>
                  </a:ext>
                </a:extLst>
              </a:tr>
            </a:tbl>
          </a:graphicData>
        </a:graphic>
      </p:graphicFrame>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86" y="1309390"/>
            <a:ext cx="903452" cy="899657"/>
          </a:xfrm>
          <a:prstGeom prst="rect">
            <a:avLst/>
          </a:prstGeom>
        </p:spPr>
      </p:pic>
    </p:spTree>
    <p:extLst>
      <p:ext uri="{BB962C8B-B14F-4D97-AF65-F5344CB8AC3E}">
        <p14:creationId xmlns:p14="http://schemas.microsoft.com/office/powerpoint/2010/main" val="22052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checkerboard(across)">
                                      <p:cBhvr>
                                        <p:cTn id="23" dur="500"/>
                                        <p:tgtEl>
                                          <p:spTgt spid="24">
                                            <p:txEl>
                                              <p:pRg st="0" end="0"/>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5</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5</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Arbre de la malnutrition</a:t>
            </a:r>
            <a:br>
              <a:rPr lang="fr-FR" sz="2400" b="1" cap="small" dirty="0">
                <a:solidFill>
                  <a:srgbClr val="FFFFFF"/>
                </a:solidFill>
              </a:rPr>
            </a:br>
            <a:r>
              <a:rPr lang="fr-FR" sz="2400" b="1" cap="small" dirty="0">
                <a:solidFill>
                  <a:srgbClr val="FFFFFF"/>
                </a:solidFill>
              </a:rPr>
              <a:t>Source: ACF, ……</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363" y="725517"/>
            <a:ext cx="8388424" cy="5815365"/>
          </a:xfrm>
          <a:prstGeom prst="rect">
            <a:avLst/>
          </a:prstGeom>
        </p:spPr>
      </p:pic>
    </p:spTree>
    <p:extLst>
      <p:ext uri="{BB962C8B-B14F-4D97-AF65-F5344CB8AC3E}">
        <p14:creationId xmlns:p14="http://schemas.microsoft.com/office/powerpoint/2010/main" val="28025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6</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6</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Exercice sur les formes de la malnutrition</a:t>
            </a:r>
          </a:p>
        </p:txBody>
      </p:sp>
      <p:pic>
        <p:nvPicPr>
          <p:cNvPr id="10" name="Picture 3" descr="Marasmus">
            <a:extLst>
              <a:ext uri="{FF2B5EF4-FFF2-40B4-BE49-F238E27FC236}">
                <a16:creationId xmlns:a16="http://schemas.microsoft.com/office/drawing/2014/main" xmlns="" id="{345FA3B0-CB1A-0A42-8438-402DCEC77F0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95263" y="1383507"/>
            <a:ext cx="5332810" cy="39850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114_1420">
            <a:extLst>
              <a:ext uri="{FF2B5EF4-FFF2-40B4-BE49-F238E27FC236}">
                <a16:creationId xmlns:a16="http://schemas.microsoft.com/office/drawing/2014/main" xmlns="" id="{36745DA4-AC96-A949-A08C-05959401798B}"/>
              </a:ext>
            </a:extLst>
          </p:cNvPr>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bwMode="auto">
          <a:xfrm>
            <a:off x="5976938" y="1384300"/>
            <a:ext cx="2976562" cy="39846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8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7</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7</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4779"/>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Malnutrition Aigüe</a:t>
            </a:r>
            <a:endParaRPr lang="fr-FR" sz="3200" b="1" cap="small" dirty="0">
              <a:solidFill>
                <a:srgbClr val="FFFFFF"/>
              </a:solidFill>
            </a:endParaRPr>
          </a:p>
        </p:txBody>
      </p:sp>
      <p:pic>
        <p:nvPicPr>
          <p:cNvPr id="10" name="Content Placeholder 3">
            <a:extLst>
              <a:ext uri="{FF2B5EF4-FFF2-40B4-BE49-F238E27FC236}">
                <a16:creationId xmlns:a16="http://schemas.microsoft.com/office/drawing/2014/main" xmlns="" id="{7762E0EF-046E-2344-9183-8F3A526C9390}"/>
              </a:ext>
            </a:extLst>
          </p:cNvPr>
          <p:cNvPicPr>
            <a:picLocks noChangeAspect="1"/>
          </p:cNvPicPr>
          <p:nvPr/>
        </p:nvPicPr>
        <p:blipFill rotWithShape="1">
          <a:blip r:embed="rId5"/>
          <a:srcRect r="-2" b="27179"/>
          <a:stretch/>
        </p:blipFill>
        <p:spPr>
          <a:xfrm>
            <a:off x="6343452" y="865584"/>
            <a:ext cx="2666404" cy="5143501"/>
          </a:xfrm>
          <a:prstGeom prst="rect">
            <a:avLst/>
          </a:prstGeom>
        </p:spPr>
      </p:pic>
      <p:sp>
        <p:nvSpPr>
          <p:cNvPr id="2" name="Rectangle 1"/>
          <p:cNvSpPr/>
          <p:nvPr/>
        </p:nvSpPr>
        <p:spPr>
          <a:xfrm>
            <a:off x="609600" y="1452175"/>
            <a:ext cx="5238750" cy="4401205"/>
          </a:xfrm>
          <a:prstGeom prst="rect">
            <a:avLst/>
          </a:prstGeom>
        </p:spPr>
        <p:txBody>
          <a:bodyPr wrap="square">
            <a:spAutoFit/>
          </a:bodyPr>
          <a:lstStyle/>
          <a:p>
            <a:r>
              <a:rPr lang="fr-FR" sz="2800" b="1" dirty="0"/>
              <a:t>Processus récent de </a:t>
            </a:r>
            <a:r>
              <a:rPr lang="fr-FR" sz="2800" b="1" dirty="0">
                <a:solidFill>
                  <a:schemeClr val="accent1"/>
                </a:solidFill>
              </a:rPr>
              <a:t>perte rapide et sévère de poids et de masse musculaire</a:t>
            </a:r>
            <a:r>
              <a:rPr lang="fr-FR" sz="2800" b="1" dirty="0"/>
              <a:t>, et/ou la présence d'un œdème bilatéral. </a:t>
            </a:r>
            <a:endParaRPr lang="fr-FR" sz="2800" b="1" dirty="0" smtClean="0"/>
          </a:p>
          <a:p>
            <a:endParaRPr lang="fr-FR" sz="2800" b="1" dirty="0"/>
          </a:p>
          <a:p>
            <a:r>
              <a:rPr lang="fr-FR" sz="2800" b="1" dirty="0"/>
              <a:t>Risque accru de décès à cause de l’affectation de la immunité et des fonctions de l'organisme.</a:t>
            </a:r>
            <a:endParaRPr lang="fr-FR" sz="2000" b="1" dirty="0"/>
          </a:p>
        </p:txBody>
      </p:sp>
    </p:spTree>
    <p:extLst>
      <p:ext uri="{BB962C8B-B14F-4D97-AF65-F5344CB8AC3E}">
        <p14:creationId xmlns:p14="http://schemas.microsoft.com/office/powerpoint/2010/main" val="33060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8</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8</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04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Sous-nutrition (ou malnutrition) aiguë </a:t>
            </a:r>
          </a:p>
        </p:txBody>
      </p:sp>
      <p:sp>
        <p:nvSpPr>
          <p:cNvPr id="10" name="Content Placeholder 2">
            <a:extLst>
              <a:ext uri="{FF2B5EF4-FFF2-40B4-BE49-F238E27FC236}">
                <a16:creationId xmlns:a16="http://schemas.microsoft.com/office/drawing/2014/main" xmlns="" id="{C4A31992-995C-4D47-BD24-670DF83F5767}"/>
              </a:ext>
            </a:extLst>
          </p:cNvPr>
          <p:cNvSpPr>
            <a:spLocks noGrp="1"/>
          </p:cNvSpPr>
          <p:nvPr>
            <p:ph sz="half" idx="1"/>
          </p:nvPr>
        </p:nvSpPr>
        <p:spPr>
          <a:xfrm>
            <a:off x="213060" y="1387474"/>
            <a:ext cx="4376514" cy="4784725"/>
          </a:xfrm>
        </p:spPr>
        <p:txBody>
          <a:bodyPr>
            <a:noAutofit/>
          </a:bodyPr>
          <a:lstStyle/>
          <a:p>
            <a:pPr marL="0" indent="0">
              <a:buNone/>
            </a:pPr>
            <a:r>
              <a:rPr lang="fr-FR" sz="2400" b="1" dirty="0" smtClean="0"/>
              <a:t> </a:t>
            </a:r>
            <a:r>
              <a:rPr lang="fr-FR" b="1" cap="small" dirty="0" smtClean="0"/>
              <a:t>Formes </a:t>
            </a:r>
            <a:r>
              <a:rPr lang="fr-FR" b="1" cap="small" dirty="0"/>
              <a:t>cliniques sévères </a:t>
            </a:r>
            <a:r>
              <a:rPr lang="fr-FR" sz="2400" b="1" dirty="0"/>
              <a:t>: </a:t>
            </a:r>
          </a:p>
          <a:p>
            <a:r>
              <a:rPr lang="fr-FR" sz="2400" b="1" dirty="0">
                <a:solidFill>
                  <a:schemeClr val="accent1"/>
                </a:solidFill>
              </a:rPr>
              <a:t>Marasme ou perte (modérée ou grave) de poids ou masse graisseuse / </a:t>
            </a:r>
            <a:r>
              <a:rPr lang="fr-FR" sz="2400" b="1" dirty="0" smtClean="0">
                <a:solidFill>
                  <a:schemeClr val="accent1"/>
                </a:solidFill>
              </a:rPr>
              <a:t>musculaire ;</a:t>
            </a:r>
            <a:endParaRPr lang="fr-FR" sz="2400" b="1" dirty="0">
              <a:solidFill>
                <a:schemeClr val="accent1"/>
              </a:solidFill>
            </a:endParaRPr>
          </a:p>
          <a:p>
            <a:r>
              <a:rPr lang="fr-FR" sz="2400" b="1" dirty="0">
                <a:solidFill>
                  <a:schemeClr val="accent2">
                    <a:lumMod val="50000"/>
                  </a:schemeClr>
                </a:solidFill>
              </a:rPr>
              <a:t>Kwashiorkor, avec présence d'un œdème bilatéral </a:t>
            </a:r>
          </a:p>
          <a:p>
            <a:r>
              <a:rPr lang="fr-FR" sz="2400" b="1" dirty="0">
                <a:solidFill>
                  <a:schemeClr val="accent6">
                    <a:lumMod val="50000"/>
                  </a:schemeClr>
                </a:solidFill>
              </a:rPr>
              <a:t>Forme mixte qui combine les deux : Kwashiorkor-</a:t>
            </a:r>
            <a:r>
              <a:rPr lang="fr-FR" sz="2400" b="1" dirty="0" err="1">
                <a:solidFill>
                  <a:schemeClr val="accent6">
                    <a:lumMod val="50000"/>
                  </a:schemeClr>
                </a:solidFill>
              </a:rPr>
              <a:t>Marasmus</a:t>
            </a:r>
            <a:r>
              <a:rPr lang="fr-FR" sz="2400" b="1" dirty="0">
                <a:solidFill>
                  <a:schemeClr val="accent6">
                    <a:lumMod val="50000"/>
                  </a:schemeClr>
                </a:solidFill>
              </a:rPr>
              <a:t>, avec une plus grande sévérité</a:t>
            </a:r>
          </a:p>
          <a:p>
            <a:endParaRPr lang="fr-FR" sz="2400" dirty="0"/>
          </a:p>
        </p:txBody>
      </p:sp>
      <p:sp>
        <p:nvSpPr>
          <p:cNvPr id="11" name="Content Placeholder 3">
            <a:extLst>
              <a:ext uri="{FF2B5EF4-FFF2-40B4-BE49-F238E27FC236}">
                <a16:creationId xmlns:a16="http://schemas.microsoft.com/office/drawing/2014/main" xmlns="" id="{FC87DCB1-3CE1-9945-99D1-C6BE3B75D3FF}"/>
              </a:ext>
            </a:extLst>
          </p:cNvPr>
          <p:cNvSpPr>
            <a:spLocks noGrp="1"/>
          </p:cNvSpPr>
          <p:nvPr>
            <p:ph sz="half" idx="4294967295"/>
          </p:nvPr>
        </p:nvSpPr>
        <p:spPr>
          <a:xfrm>
            <a:off x="5040313" y="1387475"/>
            <a:ext cx="3886200" cy="4351338"/>
          </a:xfrm>
          <a:prstGeom prst="rect">
            <a:avLst/>
          </a:prstGeom>
        </p:spPr>
        <p:txBody>
          <a:bodyPr>
            <a:normAutofit lnSpcReduction="10000"/>
          </a:bodyPr>
          <a:lstStyle/>
          <a:p>
            <a:pPr marL="0" indent="0">
              <a:buNone/>
            </a:pPr>
            <a:r>
              <a:rPr lang="fr-FR" b="1" cap="small" dirty="0"/>
              <a:t>Catégories</a:t>
            </a:r>
            <a:r>
              <a:rPr lang="fr-FR" cap="small" dirty="0"/>
              <a:t> </a:t>
            </a:r>
            <a:r>
              <a:rPr lang="fr-FR" dirty="0"/>
              <a:t>:</a:t>
            </a:r>
          </a:p>
          <a:p>
            <a:r>
              <a:rPr lang="fr-FR" b="1" dirty="0">
                <a:solidFill>
                  <a:schemeClr val="accent1">
                    <a:lumMod val="50000"/>
                  </a:schemeClr>
                </a:solidFill>
              </a:rPr>
              <a:t>Malnutrition aiguë sévère </a:t>
            </a:r>
            <a:r>
              <a:rPr lang="fr-FR" b="1" dirty="0"/>
              <a:t>(MAS) avec ou sans complications cliniques (intérêt pour l'orientation thérapeutique)</a:t>
            </a:r>
          </a:p>
          <a:p>
            <a:r>
              <a:rPr lang="fr-FR" b="1" dirty="0">
                <a:solidFill>
                  <a:schemeClr val="accent1">
                    <a:lumMod val="50000"/>
                  </a:schemeClr>
                </a:solidFill>
              </a:rPr>
              <a:t>Malnutrition aiguë modérée </a:t>
            </a:r>
            <a:r>
              <a:rPr lang="fr-FR" b="1" dirty="0"/>
              <a:t>(MAM</a:t>
            </a:r>
            <a:r>
              <a:rPr lang="fr-FR" dirty="0"/>
              <a:t>)</a:t>
            </a:r>
          </a:p>
          <a:p>
            <a:endParaRPr lang="fr-FR" dirty="0"/>
          </a:p>
        </p:txBody>
      </p:sp>
    </p:spTree>
    <p:extLst>
      <p:ext uri="{BB962C8B-B14F-4D97-AF65-F5344CB8AC3E}">
        <p14:creationId xmlns:p14="http://schemas.microsoft.com/office/powerpoint/2010/main" val="18161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Horizontal)">
                                      <p:cBhvr>
                                        <p:cTn id="15" dur="500"/>
                                        <p:tgtEl>
                                          <p:spTgt spid="10">
                                            <p:txEl>
                                              <p:pRg st="0" end="0"/>
                                            </p:txEl>
                                          </p:spTgt>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barn(inHorizontal)">
                                      <p:cBhvr>
                                        <p:cTn id="19" dur="500"/>
                                        <p:tgtEl>
                                          <p:spTgt spid="10">
                                            <p:txEl>
                                              <p:pRg st="1" end="1"/>
                                            </p:txEl>
                                          </p:spTgt>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Horizontal)">
                                      <p:cBhvr>
                                        <p:cTn id="23" dur="500"/>
                                        <p:tgtEl>
                                          <p:spTgt spid="10">
                                            <p:txEl>
                                              <p:pRg st="2" end="2"/>
                                            </p:txEl>
                                          </p:spTgt>
                                        </p:tgtEl>
                                      </p:cBhvr>
                                    </p:animEffect>
                                  </p:childTnLst>
                                </p:cTn>
                              </p:par>
                            </p:childTnLst>
                          </p:cTn>
                        </p:par>
                        <p:par>
                          <p:cTn id="24" fill="hold">
                            <p:stCondLst>
                              <p:cond delay="2500"/>
                            </p:stCondLst>
                            <p:childTnLst>
                              <p:par>
                                <p:cTn id="25" presetID="16" presetClass="entr" presetSubtype="26"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Horizontal)">
                                      <p:cBhvr>
                                        <p:cTn id="27" dur="500"/>
                                        <p:tgtEl>
                                          <p:spTgt spid="10">
                                            <p:txEl>
                                              <p:pRg st="3" end="3"/>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wipe(left)">
                                      <p:cBhvr>
                                        <p:cTn id="35" dur="500"/>
                                        <p:tgtEl>
                                          <p:spTgt spid="11">
                                            <p:txEl>
                                              <p:pRg st="1" end="1"/>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left)">
                                      <p:cBhvr>
                                        <p:cTn id="3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uiExpand="1"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9</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9</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4779"/>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Marasme</a:t>
            </a:r>
            <a:endParaRPr lang="fr-FR" sz="3200" b="1" cap="small" dirty="0">
              <a:solidFill>
                <a:srgbClr val="FFFFFF"/>
              </a:solidFill>
            </a:endParaRPr>
          </a:p>
        </p:txBody>
      </p:sp>
      <p:sp>
        <p:nvSpPr>
          <p:cNvPr id="10" name="Espace réservé du contenu 2"/>
          <p:cNvSpPr>
            <a:spLocks noGrp="1"/>
          </p:cNvSpPr>
          <p:nvPr>
            <p:ph idx="1"/>
          </p:nvPr>
        </p:nvSpPr>
        <p:spPr>
          <a:xfrm>
            <a:off x="501724" y="1406128"/>
            <a:ext cx="7886700" cy="4423172"/>
          </a:xfrm>
        </p:spPr>
        <p:txBody>
          <a:bodyPr>
            <a:noAutofit/>
          </a:bodyPr>
          <a:lstStyle/>
          <a:p>
            <a:r>
              <a:rPr lang="fr-FR" b="1" dirty="0"/>
              <a:t>Enfant extrêmement maigre, avec </a:t>
            </a:r>
            <a:r>
              <a:rPr lang="fr-FR" b="1" dirty="0">
                <a:solidFill>
                  <a:schemeClr val="accent1">
                    <a:lumMod val="50000"/>
                  </a:schemeClr>
                </a:solidFill>
              </a:rPr>
              <a:t>l’apparence d’un « vieillard desséché ». </a:t>
            </a:r>
          </a:p>
          <a:p>
            <a:r>
              <a:rPr lang="fr-FR" b="1" dirty="0" smtClean="0">
                <a:solidFill>
                  <a:schemeClr val="accent1">
                    <a:lumMod val="50000"/>
                  </a:schemeClr>
                </a:solidFill>
              </a:rPr>
              <a:t>L’enfant </a:t>
            </a:r>
            <a:r>
              <a:rPr lang="fr-FR" b="1" dirty="0">
                <a:solidFill>
                  <a:schemeClr val="accent1">
                    <a:lumMod val="50000"/>
                  </a:schemeClr>
                </a:solidFill>
              </a:rPr>
              <a:t>présente d’autres signes comme une dilatation de l’estomac souvent due à des vers intestinaux, une irritabilité</a:t>
            </a:r>
            <a:r>
              <a:rPr lang="fr-FR" b="1" dirty="0"/>
              <a:t>… </a:t>
            </a:r>
          </a:p>
          <a:p>
            <a:r>
              <a:rPr lang="fr-FR" b="1" dirty="0">
                <a:solidFill>
                  <a:schemeClr val="accent6">
                    <a:lumMod val="50000"/>
                  </a:schemeClr>
                </a:solidFill>
              </a:rPr>
              <a:t>Syndrome accompagné d’anorexie, des infections, d’insuffisance hépatique, et souvent des carences en nutriments de type I</a:t>
            </a:r>
          </a:p>
        </p:txBody>
      </p:sp>
    </p:spTree>
    <p:extLst>
      <p:ext uri="{BB962C8B-B14F-4D97-AF65-F5344CB8AC3E}">
        <p14:creationId xmlns:p14="http://schemas.microsoft.com/office/powerpoint/2010/main" val="6471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500"/>
                                        <p:tgtEl>
                                          <p:spTgt spid="10">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6615</TotalTime>
  <Words>4108</Words>
  <Application>Microsoft Office PowerPoint</Application>
  <PresentationFormat>Affichage à l'écran (4:3)</PresentationFormat>
  <Paragraphs>633</Paragraphs>
  <Slides>34</Slides>
  <Notes>34</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34</vt:i4>
      </vt:variant>
    </vt:vector>
  </HeadingPairs>
  <TitlesOfParts>
    <vt:vector size="47" baseType="lpstr">
      <vt:lpstr>MS PGothic</vt:lpstr>
      <vt:lpstr>Arial</vt:lpstr>
      <vt:lpstr>Calibri</vt:lpstr>
      <vt:lpstr>Calibri Light</vt:lpstr>
      <vt:lpstr>Cambria</vt:lpstr>
      <vt:lpstr>Cambria Math</vt:lpstr>
      <vt:lpstr>Georgia</vt:lpstr>
      <vt:lpstr>Times New Roman</vt:lpstr>
      <vt:lpstr>Trebuchet MS</vt:lpstr>
      <vt:lpstr>Wingdings</vt:lpstr>
      <vt:lpstr>Wingdings 2</vt:lpstr>
      <vt:lpstr>Office Theme</vt:lpstr>
      <vt:lpstr>Thème Office</vt:lpstr>
      <vt:lpstr>Formes et mesures de la malnutrition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Mesures de la malnutrition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Formes et mesure de la malnutrition</dc:title>
  <dc:creator>Saboya Montserrat</dc:creator>
  <cp:lastModifiedBy>USER</cp:lastModifiedBy>
  <cp:revision>124</cp:revision>
  <cp:lastPrinted>2020-06-05T15:27:43Z</cp:lastPrinted>
  <dcterms:created xsi:type="dcterms:W3CDTF">2020-04-07T16:09:45Z</dcterms:created>
  <dcterms:modified xsi:type="dcterms:W3CDTF">2021-01-27T11:10:35Z</dcterms:modified>
</cp:coreProperties>
</file>